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9" r:id="rId4"/>
    <p:sldId id="270" r:id="rId5"/>
    <p:sldId id="271" r:id="rId6"/>
    <p:sldId id="272" r:id="rId7"/>
    <p:sldId id="275" r:id="rId8"/>
    <p:sldId id="276" r:id="rId9"/>
    <p:sldId id="274" r:id="rId10"/>
    <p:sldId id="273" r:id="rId11"/>
    <p:sldId id="259" r:id="rId12"/>
    <p:sldId id="260" r:id="rId13"/>
    <p:sldId id="261" r:id="rId14"/>
    <p:sldId id="262" r:id="rId15"/>
    <p:sldId id="263" r:id="rId16"/>
    <p:sldId id="264" r:id="rId17"/>
    <p:sldId id="265" r:id="rId18"/>
    <p:sldId id="266" r:id="rId19"/>
    <p:sldId id="267" r:id="rId20"/>
    <p:sldId id="278" r:id="rId21"/>
    <p:sldId id="268"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3692"/>
  </p:normalViewPr>
  <p:slideViewPr>
    <p:cSldViewPr snapToGrid="0">
      <p:cViewPr varScale="1">
        <p:scale>
          <a:sx n="65" d="100"/>
          <a:sy n="65" d="100"/>
        </p:scale>
        <p:origin x="232"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C3BBD2B-E987-49AB-B38B-0A1A9DA0154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44CDD0C-4858-4BBB-A969-BDC5AFD26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E3A731F-10DF-494D-B82F-090773B9B608}"/>
              </a:ext>
            </a:extLst>
          </p:cNvPr>
          <p:cNvSpPr>
            <a:spLocks noGrp="1"/>
          </p:cNvSpPr>
          <p:nvPr>
            <p:ph type="dt" sz="half" idx="10"/>
          </p:nvPr>
        </p:nvSpPr>
        <p:spPr/>
        <p:txBody>
          <a:bodyPr/>
          <a:lstStyle/>
          <a:p>
            <a:fld id="{211E4BF8-1418-4673-8888-1138A4D811B5}" type="datetimeFigureOut">
              <a:rPr lang="zh-CN" altLang="en-US" smtClean="0"/>
              <a:t>2018/12/9</a:t>
            </a:fld>
            <a:endParaRPr lang="zh-CN" altLang="en-US"/>
          </a:p>
        </p:txBody>
      </p:sp>
      <p:sp>
        <p:nvSpPr>
          <p:cNvPr id="5" name="页脚占位符 4">
            <a:extLst>
              <a:ext uri="{FF2B5EF4-FFF2-40B4-BE49-F238E27FC236}">
                <a16:creationId xmlns:a16="http://schemas.microsoft.com/office/drawing/2014/main" xmlns="" id="{D223BA16-8538-49C6-92E8-9843F0DAB9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74E93F2-1C34-4FCD-8868-481B905E1425}"/>
              </a:ext>
            </a:extLst>
          </p:cNvPr>
          <p:cNvSpPr>
            <a:spLocks noGrp="1"/>
          </p:cNvSpPr>
          <p:nvPr>
            <p:ph type="sldNum" sz="quarter" idx="12"/>
          </p:nvPr>
        </p:nvSpPr>
        <p:spPr/>
        <p:txBody>
          <a:bodyPr/>
          <a:lstStyle/>
          <a:p>
            <a:fld id="{ED67F4C9-8A8F-4EB8-A65D-DE5E0FC691B2}" type="slidenum">
              <a:rPr lang="zh-CN" altLang="en-US" smtClean="0"/>
              <a:t>‹#›</a:t>
            </a:fld>
            <a:endParaRPr lang="zh-CN" altLang="en-US"/>
          </a:p>
        </p:txBody>
      </p:sp>
    </p:spTree>
    <p:extLst>
      <p:ext uri="{BB962C8B-B14F-4D97-AF65-F5344CB8AC3E}">
        <p14:creationId xmlns:p14="http://schemas.microsoft.com/office/powerpoint/2010/main" val="2484796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143CAF-A356-4966-901D-A292BF26619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FEA3E0B-74DE-4D2D-B553-56DE98B30DC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835C20-6D90-4FD3-A030-F634149C33F9}"/>
              </a:ext>
            </a:extLst>
          </p:cNvPr>
          <p:cNvSpPr>
            <a:spLocks noGrp="1"/>
          </p:cNvSpPr>
          <p:nvPr>
            <p:ph type="dt" sz="half" idx="10"/>
          </p:nvPr>
        </p:nvSpPr>
        <p:spPr/>
        <p:txBody>
          <a:bodyPr/>
          <a:lstStyle/>
          <a:p>
            <a:fld id="{211E4BF8-1418-4673-8888-1138A4D811B5}" type="datetimeFigureOut">
              <a:rPr lang="zh-CN" altLang="en-US" smtClean="0"/>
              <a:t>2018/12/9</a:t>
            </a:fld>
            <a:endParaRPr lang="zh-CN" altLang="en-US"/>
          </a:p>
        </p:txBody>
      </p:sp>
      <p:sp>
        <p:nvSpPr>
          <p:cNvPr id="5" name="页脚占位符 4">
            <a:extLst>
              <a:ext uri="{FF2B5EF4-FFF2-40B4-BE49-F238E27FC236}">
                <a16:creationId xmlns:a16="http://schemas.microsoft.com/office/drawing/2014/main" xmlns="" id="{EF800482-6FDC-4083-BA20-085C8A1ECB2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6F9B6D4-FB15-425A-8C67-967B722C2D42}"/>
              </a:ext>
            </a:extLst>
          </p:cNvPr>
          <p:cNvSpPr>
            <a:spLocks noGrp="1"/>
          </p:cNvSpPr>
          <p:nvPr>
            <p:ph type="sldNum" sz="quarter" idx="12"/>
          </p:nvPr>
        </p:nvSpPr>
        <p:spPr/>
        <p:txBody>
          <a:bodyPr/>
          <a:lstStyle/>
          <a:p>
            <a:fld id="{ED67F4C9-8A8F-4EB8-A65D-DE5E0FC691B2}" type="slidenum">
              <a:rPr lang="zh-CN" altLang="en-US" smtClean="0"/>
              <a:t>‹#›</a:t>
            </a:fld>
            <a:endParaRPr lang="zh-CN" altLang="en-US"/>
          </a:p>
        </p:txBody>
      </p:sp>
    </p:spTree>
    <p:extLst>
      <p:ext uri="{BB962C8B-B14F-4D97-AF65-F5344CB8AC3E}">
        <p14:creationId xmlns:p14="http://schemas.microsoft.com/office/powerpoint/2010/main" val="2181716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107B721-9528-405F-9284-2D6E9160F2B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B98F5AE-9DA9-4E94-BC06-26BEF067AA1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5155B5-38E1-4666-A9A4-31B9CD2E2371}"/>
              </a:ext>
            </a:extLst>
          </p:cNvPr>
          <p:cNvSpPr>
            <a:spLocks noGrp="1"/>
          </p:cNvSpPr>
          <p:nvPr>
            <p:ph type="dt" sz="half" idx="10"/>
          </p:nvPr>
        </p:nvSpPr>
        <p:spPr/>
        <p:txBody>
          <a:bodyPr/>
          <a:lstStyle/>
          <a:p>
            <a:fld id="{211E4BF8-1418-4673-8888-1138A4D811B5}" type="datetimeFigureOut">
              <a:rPr lang="zh-CN" altLang="en-US" smtClean="0"/>
              <a:t>2018/12/9</a:t>
            </a:fld>
            <a:endParaRPr lang="zh-CN" altLang="en-US"/>
          </a:p>
        </p:txBody>
      </p:sp>
      <p:sp>
        <p:nvSpPr>
          <p:cNvPr id="5" name="页脚占位符 4">
            <a:extLst>
              <a:ext uri="{FF2B5EF4-FFF2-40B4-BE49-F238E27FC236}">
                <a16:creationId xmlns:a16="http://schemas.microsoft.com/office/drawing/2014/main" xmlns="" id="{8B5D876F-0C26-45EF-80C8-E25D06FA37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F17627B-4406-48B0-8E54-BCEA89313D74}"/>
              </a:ext>
            </a:extLst>
          </p:cNvPr>
          <p:cNvSpPr>
            <a:spLocks noGrp="1"/>
          </p:cNvSpPr>
          <p:nvPr>
            <p:ph type="sldNum" sz="quarter" idx="12"/>
          </p:nvPr>
        </p:nvSpPr>
        <p:spPr/>
        <p:txBody>
          <a:bodyPr/>
          <a:lstStyle/>
          <a:p>
            <a:fld id="{ED67F4C9-8A8F-4EB8-A65D-DE5E0FC691B2}" type="slidenum">
              <a:rPr lang="zh-CN" altLang="en-US" smtClean="0"/>
              <a:t>‹#›</a:t>
            </a:fld>
            <a:endParaRPr lang="zh-CN" altLang="en-US"/>
          </a:p>
        </p:txBody>
      </p:sp>
    </p:spTree>
    <p:extLst>
      <p:ext uri="{BB962C8B-B14F-4D97-AF65-F5344CB8AC3E}">
        <p14:creationId xmlns:p14="http://schemas.microsoft.com/office/powerpoint/2010/main" val="166940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BDEC93-AAFF-4307-B007-6374FACCAE0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7DCC152-0819-4D9F-9D7F-B8A4D9A008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898204F-84FC-482A-8F65-E3DEB8B4B278}"/>
              </a:ext>
            </a:extLst>
          </p:cNvPr>
          <p:cNvSpPr>
            <a:spLocks noGrp="1"/>
          </p:cNvSpPr>
          <p:nvPr>
            <p:ph type="dt" sz="half" idx="10"/>
          </p:nvPr>
        </p:nvSpPr>
        <p:spPr/>
        <p:txBody>
          <a:bodyPr/>
          <a:lstStyle/>
          <a:p>
            <a:fld id="{211E4BF8-1418-4673-8888-1138A4D811B5}" type="datetimeFigureOut">
              <a:rPr lang="zh-CN" altLang="en-US" smtClean="0"/>
              <a:t>2018/12/9</a:t>
            </a:fld>
            <a:endParaRPr lang="zh-CN" altLang="en-US"/>
          </a:p>
        </p:txBody>
      </p:sp>
      <p:sp>
        <p:nvSpPr>
          <p:cNvPr id="5" name="页脚占位符 4">
            <a:extLst>
              <a:ext uri="{FF2B5EF4-FFF2-40B4-BE49-F238E27FC236}">
                <a16:creationId xmlns:a16="http://schemas.microsoft.com/office/drawing/2014/main" xmlns="" id="{CF8A6CFC-B487-45CA-BF0F-A93578598D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76345E1-AF32-4E82-B43D-ACEACB6CD3CF}"/>
              </a:ext>
            </a:extLst>
          </p:cNvPr>
          <p:cNvSpPr>
            <a:spLocks noGrp="1"/>
          </p:cNvSpPr>
          <p:nvPr>
            <p:ph type="sldNum" sz="quarter" idx="12"/>
          </p:nvPr>
        </p:nvSpPr>
        <p:spPr/>
        <p:txBody>
          <a:bodyPr/>
          <a:lstStyle/>
          <a:p>
            <a:fld id="{ED67F4C9-8A8F-4EB8-A65D-DE5E0FC691B2}" type="slidenum">
              <a:rPr lang="zh-CN" altLang="en-US" smtClean="0"/>
              <a:t>‹#›</a:t>
            </a:fld>
            <a:endParaRPr lang="zh-CN" altLang="en-US"/>
          </a:p>
        </p:txBody>
      </p:sp>
    </p:spTree>
    <p:extLst>
      <p:ext uri="{BB962C8B-B14F-4D97-AF65-F5344CB8AC3E}">
        <p14:creationId xmlns:p14="http://schemas.microsoft.com/office/powerpoint/2010/main" val="3837778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AD2A48-8CA7-4503-B580-5B8A0B2DCC3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0D04D4A-4217-4585-B260-563524DF3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B8825AD-01BB-48A4-954F-02D35D50BECB}"/>
              </a:ext>
            </a:extLst>
          </p:cNvPr>
          <p:cNvSpPr>
            <a:spLocks noGrp="1"/>
          </p:cNvSpPr>
          <p:nvPr>
            <p:ph type="dt" sz="half" idx="10"/>
          </p:nvPr>
        </p:nvSpPr>
        <p:spPr/>
        <p:txBody>
          <a:bodyPr/>
          <a:lstStyle/>
          <a:p>
            <a:fld id="{211E4BF8-1418-4673-8888-1138A4D811B5}" type="datetimeFigureOut">
              <a:rPr lang="zh-CN" altLang="en-US" smtClean="0"/>
              <a:t>2018/12/9</a:t>
            </a:fld>
            <a:endParaRPr lang="zh-CN" altLang="en-US"/>
          </a:p>
        </p:txBody>
      </p:sp>
      <p:sp>
        <p:nvSpPr>
          <p:cNvPr id="5" name="页脚占位符 4">
            <a:extLst>
              <a:ext uri="{FF2B5EF4-FFF2-40B4-BE49-F238E27FC236}">
                <a16:creationId xmlns:a16="http://schemas.microsoft.com/office/drawing/2014/main" xmlns="" id="{E60FF600-A84D-491B-BB40-0DEAC56983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F3CDF93-6446-4554-A43D-4470770694F6}"/>
              </a:ext>
            </a:extLst>
          </p:cNvPr>
          <p:cNvSpPr>
            <a:spLocks noGrp="1"/>
          </p:cNvSpPr>
          <p:nvPr>
            <p:ph type="sldNum" sz="quarter" idx="12"/>
          </p:nvPr>
        </p:nvSpPr>
        <p:spPr/>
        <p:txBody>
          <a:bodyPr/>
          <a:lstStyle/>
          <a:p>
            <a:fld id="{ED67F4C9-8A8F-4EB8-A65D-DE5E0FC691B2}" type="slidenum">
              <a:rPr lang="zh-CN" altLang="en-US" smtClean="0"/>
              <a:t>‹#›</a:t>
            </a:fld>
            <a:endParaRPr lang="zh-CN" altLang="en-US"/>
          </a:p>
        </p:txBody>
      </p:sp>
    </p:spTree>
    <p:extLst>
      <p:ext uri="{BB962C8B-B14F-4D97-AF65-F5344CB8AC3E}">
        <p14:creationId xmlns:p14="http://schemas.microsoft.com/office/powerpoint/2010/main" val="28409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F8496C-A901-4113-BFFE-8B0D1CF2F05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15229CB-362B-4D38-BA73-E178879176A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C33AD70-A34F-44E5-A3CE-F01427F9834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14294275-B2AB-4BB9-9663-C306C9D8C633}"/>
              </a:ext>
            </a:extLst>
          </p:cNvPr>
          <p:cNvSpPr>
            <a:spLocks noGrp="1"/>
          </p:cNvSpPr>
          <p:nvPr>
            <p:ph type="dt" sz="half" idx="10"/>
          </p:nvPr>
        </p:nvSpPr>
        <p:spPr/>
        <p:txBody>
          <a:bodyPr/>
          <a:lstStyle/>
          <a:p>
            <a:fld id="{211E4BF8-1418-4673-8888-1138A4D811B5}" type="datetimeFigureOut">
              <a:rPr lang="zh-CN" altLang="en-US" smtClean="0"/>
              <a:t>2018/12/9</a:t>
            </a:fld>
            <a:endParaRPr lang="zh-CN" altLang="en-US"/>
          </a:p>
        </p:txBody>
      </p:sp>
      <p:sp>
        <p:nvSpPr>
          <p:cNvPr id="6" name="页脚占位符 5">
            <a:extLst>
              <a:ext uri="{FF2B5EF4-FFF2-40B4-BE49-F238E27FC236}">
                <a16:creationId xmlns:a16="http://schemas.microsoft.com/office/drawing/2014/main" xmlns="" id="{43B503A5-7204-40CB-B6FB-B6F58E3C105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A5A070B-5299-4221-A99C-6004B2739402}"/>
              </a:ext>
            </a:extLst>
          </p:cNvPr>
          <p:cNvSpPr>
            <a:spLocks noGrp="1"/>
          </p:cNvSpPr>
          <p:nvPr>
            <p:ph type="sldNum" sz="quarter" idx="12"/>
          </p:nvPr>
        </p:nvSpPr>
        <p:spPr/>
        <p:txBody>
          <a:bodyPr/>
          <a:lstStyle/>
          <a:p>
            <a:fld id="{ED67F4C9-8A8F-4EB8-A65D-DE5E0FC691B2}" type="slidenum">
              <a:rPr lang="zh-CN" altLang="en-US" smtClean="0"/>
              <a:t>‹#›</a:t>
            </a:fld>
            <a:endParaRPr lang="zh-CN" altLang="en-US"/>
          </a:p>
        </p:txBody>
      </p:sp>
    </p:spTree>
    <p:extLst>
      <p:ext uri="{BB962C8B-B14F-4D97-AF65-F5344CB8AC3E}">
        <p14:creationId xmlns:p14="http://schemas.microsoft.com/office/powerpoint/2010/main" val="1821091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F026F8-193A-4911-B820-9587F156C6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D47EA56-2F4D-4B76-925A-5EA711FBAF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56FE1C05-26CC-4288-8C27-0C9DE2D21E1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CFF82B27-FAA4-4AD3-9669-25DA3D6BE5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0DC9A23-7F46-4E0E-A9F0-59A127639FC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95FAF13B-C402-4C7F-9213-16EBFC5F9C9B}"/>
              </a:ext>
            </a:extLst>
          </p:cNvPr>
          <p:cNvSpPr>
            <a:spLocks noGrp="1"/>
          </p:cNvSpPr>
          <p:nvPr>
            <p:ph type="dt" sz="half" idx="10"/>
          </p:nvPr>
        </p:nvSpPr>
        <p:spPr/>
        <p:txBody>
          <a:bodyPr/>
          <a:lstStyle/>
          <a:p>
            <a:fld id="{211E4BF8-1418-4673-8888-1138A4D811B5}" type="datetimeFigureOut">
              <a:rPr lang="zh-CN" altLang="en-US" smtClean="0"/>
              <a:t>2018/12/9</a:t>
            </a:fld>
            <a:endParaRPr lang="zh-CN" altLang="en-US"/>
          </a:p>
        </p:txBody>
      </p:sp>
      <p:sp>
        <p:nvSpPr>
          <p:cNvPr id="8" name="页脚占位符 7">
            <a:extLst>
              <a:ext uri="{FF2B5EF4-FFF2-40B4-BE49-F238E27FC236}">
                <a16:creationId xmlns:a16="http://schemas.microsoft.com/office/drawing/2014/main" xmlns="" id="{CD6737CB-0C0A-4905-9A71-AE152528820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6766CA5-FA6D-4625-BBA8-AACE2A440015}"/>
              </a:ext>
            </a:extLst>
          </p:cNvPr>
          <p:cNvSpPr>
            <a:spLocks noGrp="1"/>
          </p:cNvSpPr>
          <p:nvPr>
            <p:ph type="sldNum" sz="quarter" idx="12"/>
          </p:nvPr>
        </p:nvSpPr>
        <p:spPr/>
        <p:txBody>
          <a:bodyPr/>
          <a:lstStyle/>
          <a:p>
            <a:fld id="{ED67F4C9-8A8F-4EB8-A65D-DE5E0FC691B2}" type="slidenum">
              <a:rPr lang="zh-CN" altLang="en-US" smtClean="0"/>
              <a:t>‹#›</a:t>
            </a:fld>
            <a:endParaRPr lang="zh-CN" altLang="en-US"/>
          </a:p>
        </p:txBody>
      </p:sp>
    </p:spTree>
    <p:extLst>
      <p:ext uri="{BB962C8B-B14F-4D97-AF65-F5344CB8AC3E}">
        <p14:creationId xmlns:p14="http://schemas.microsoft.com/office/powerpoint/2010/main" val="2994995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7AC0C4-FAE0-4025-8DEC-7D7045A271F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F70B65F-D2D2-4C4E-98D7-3FE2470F81D9}"/>
              </a:ext>
            </a:extLst>
          </p:cNvPr>
          <p:cNvSpPr>
            <a:spLocks noGrp="1"/>
          </p:cNvSpPr>
          <p:nvPr>
            <p:ph type="dt" sz="half" idx="10"/>
          </p:nvPr>
        </p:nvSpPr>
        <p:spPr/>
        <p:txBody>
          <a:bodyPr/>
          <a:lstStyle/>
          <a:p>
            <a:fld id="{211E4BF8-1418-4673-8888-1138A4D811B5}" type="datetimeFigureOut">
              <a:rPr lang="zh-CN" altLang="en-US" smtClean="0"/>
              <a:t>2018/12/9</a:t>
            </a:fld>
            <a:endParaRPr lang="zh-CN" altLang="en-US"/>
          </a:p>
        </p:txBody>
      </p:sp>
      <p:sp>
        <p:nvSpPr>
          <p:cNvPr id="4" name="页脚占位符 3">
            <a:extLst>
              <a:ext uri="{FF2B5EF4-FFF2-40B4-BE49-F238E27FC236}">
                <a16:creationId xmlns:a16="http://schemas.microsoft.com/office/drawing/2014/main" xmlns="" id="{8C0E4910-DB09-4FC3-81BE-FC71BC29690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04CACAAF-F328-4813-AFC7-54F3E8193EEF}"/>
              </a:ext>
            </a:extLst>
          </p:cNvPr>
          <p:cNvSpPr>
            <a:spLocks noGrp="1"/>
          </p:cNvSpPr>
          <p:nvPr>
            <p:ph type="sldNum" sz="quarter" idx="12"/>
          </p:nvPr>
        </p:nvSpPr>
        <p:spPr/>
        <p:txBody>
          <a:bodyPr/>
          <a:lstStyle/>
          <a:p>
            <a:fld id="{ED67F4C9-8A8F-4EB8-A65D-DE5E0FC691B2}" type="slidenum">
              <a:rPr lang="zh-CN" altLang="en-US" smtClean="0"/>
              <a:t>‹#›</a:t>
            </a:fld>
            <a:endParaRPr lang="zh-CN" altLang="en-US"/>
          </a:p>
        </p:txBody>
      </p:sp>
    </p:spTree>
    <p:extLst>
      <p:ext uri="{BB962C8B-B14F-4D97-AF65-F5344CB8AC3E}">
        <p14:creationId xmlns:p14="http://schemas.microsoft.com/office/powerpoint/2010/main" val="2581640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7C3A14F-3246-42DF-B19D-104901CD09B6}"/>
              </a:ext>
            </a:extLst>
          </p:cNvPr>
          <p:cNvSpPr>
            <a:spLocks noGrp="1"/>
          </p:cNvSpPr>
          <p:nvPr>
            <p:ph type="dt" sz="half" idx="10"/>
          </p:nvPr>
        </p:nvSpPr>
        <p:spPr/>
        <p:txBody>
          <a:bodyPr/>
          <a:lstStyle/>
          <a:p>
            <a:fld id="{211E4BF8-1418-4673-8888-1138A4D811B5}" type="datetimeFigureOut">
              <a:rPr lang="zh-CN" altLang="en-US" smtClean="0"/>
              <a:t>2018/12/9</a:t>
            </a:fld>
            <a:endParaRPr lang="zh-CN" altLang="en-US"/>
          </a:p>
        </p:txBody>
      </p:sp>
      <p:sp>
        <p:nvSpPr>
          <p:cNvPr id="3" name="页脚占位符 2">
            <a:extLst>
              <a:ext uri="{FF2B5EF4-FFF2-40B4-BE49-F238E27FC236}">
                <a16:creationId xmlns:a16="http://schemas.microsoft.com/office/drawing/2014/main" xmlns="" id="{672D7F45-3D07-423A-A17E-D7EB617BB0B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8E320F6D-C4F6-48B9-A8DD-9C2A1D45A8EF}"/>
              </a:ext>
            </a:extLst>
          </p:cNvPr>
          <p:cNvSpPr>
            <a:spLocks noGrp="1"/>
          </p:cNvSpPr>
          <p:nvPr>
            <p:ph type="sldNum" sz="quarter" idx="12"/>
          </p:nvPr>
        </p:nvSpPr>
        <p:spPr/>
        <p:txBody>
          <a:bodyPr/>
          <a:lstStyle/>
          <a:p>
            <a:fld id="{ED67F4C9-8A8F-4EB8-A65D-DE5E0FC691B2}" type="slidenum">
              <a:rPr lang="zh-CN" altLang="en-US" smtClean="0"/>
              <a:t>‹#›</a:t>
            </a:fld>
            <a:endParaRPr lang="zh-CN" altLang="en-US"/>
          </a:p>
        </p:txBody>
      </p:sp>
    </p:spTree>
    <p:extLst>
      <p:ext uri="{BB962C8B-B14F-4D97-AF65-F5344CB8AC3E}">
        <p14:creationId xmlns:p14="http://schemas.microsoft.com/office/powerpoint/2010/main" val="2960598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9A5766-36E2-41DD-9CDE-F7145ED2ACF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8E4D231-A004-4519-9932-FCC1EB8D82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3337920D-7C3F-401E-A25B-B158440527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5DC7B14B-61CD-4715-AF4B-23325B3A4A84}"/>
              </a:ext>
            </a:extLst>
          </p:cNvPr>
          <p:cNvSpPr>
            <a:spLocks noGrp="1"/>
          </p:cNvSpPr>
          <p:nvPr>
            <p:ph type="dt" sz="half" idx="10"/>
          </p:nvPr>
        </p:nvSpPr>
        <p:spPr/>
        <p:txBody>
          <a:bodyPr/>
          <a:lstStyle/>
          <a:p>
            <a:fld id="{211E4BF8-1418-4673-8888-1138A4D811B5}" type="datetimeFigureOut">
              <a:rPr lang="zh-CN" altLang="en-US" smtClean="0"/>
              <a:t>2018/12/9</a:t>
            </a:fld>
            <a:endParaRPr lang="zh-CN" altLang="en-US"/>
          </a:p>
        </p:txBody>
      </p:sp>
      <p:sp>
        <p:nvSpPr>
          <p:cNvPr id="6" name="页脚占位符 5">
            <a:extLst>
              <a:ext uri="{FF2B5EF4-FFF2-40B4-BE49-F238E27FC236}">
                <a16:creationId xmlns:a16="http://schemas.microsoft.com/office/drawing/2014/main" xmlns="" id="{BB7E0CD4-E3A0-45B3-94DA-A0D3752999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A95A1AA-7CED-4BCA-B02D-A3A44930A342}"/>
              </a:ext>
            </a:extLst>
          </p:cNvPr>
          <p:cNvSpPr>
            <a:spLocks noGrp="1"/>
          </p:cNvSpPr>
          <p:nvPr>
            <p:ph type="sldNum" sz="quarter" idx="12"/>
          </p:nvPr>
        </p:nvSpPr>
        <p:spPr/>
        <p:txBody>
          <a:bodyPr/>
          <a:lstStyle/>
          <a:p>
            <a:fld id="{ED67F4C9-8A8F-4EB8-A65D-DE5E0FC691B2}" type="slidenum">
              <a:rPr lang="zh-CN" altLang="en-US" smtClean="0"/>
              <a:t>‹#›</a:t>
            </a:fld>
            <a:endParaRPr lang="zh-CN" altLang="en-US"/>
          </a:p>
        </p:txBody>
      </p:sp>
    </p:spTree>
    <p:extLst>
      <p:ext uri="{BB962C8B-B14F-4D97-AF65-F5344CB8AC3E}">
        <p14:creationId xmlns:p14="http://schemas.microsoft.com/office/powerpoint/2010/main" val="2850190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8E268A-E4BA-45AC-BD19-6456FF14CDD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052BB8B-E02E-48CA-9AAD-07FD9E1E9E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5753299-2019-4022-BC92-A2CB592BA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90CA7A2E-CE0E-4D31-AE2D-CA38A89D2D3A}"/>
              </a:ext>
            </a:extLst>
          </p:cNvPr>
          <p:cNvSpPr>
            <a:spLocks noGrp="1"/>
          </p:cNvSpPr>
          <p:nvPr>
            <p:ph type="dt" sz="half" idx="10"/>
          </p:nvPr>
        </p:nvSpPr>
        <p:spPr/>
        <p:txBody>
          <a:bodyPr/>
          <a:lstStyle/>
          <a:p>
            <a:fld id="{211E4BF8-1418-4673-8888-1138A4D811B5}" type="datetimeFigureOut">
              <a:rPr lang="zh-CN" altLang="en-US" smtClean="0"/>
              <a:t>2018/12/9</a:t>
            </a:fld>
            <a:endParaRPr lang="zh-CN" altLang="en-US"/>
          </a:p>
        </p:txBody>
      </p:sp>
      <p:sp>
        <p:nvSpPr>
          <p:cNvPr id="6" name="页脚占位符 5">
            <a:extLst>
              <a:ext uri="{FF2B5EF4-FFF2-40B4-BE49-F238E27FC236}">
                <a16:creationId xmlns:a16="http://schemas.microsoft.com/office/drawing/2014/main" xmlns="" id="{D32650B8-E653-46E7-93BD-EAB1F4091E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512BAC7-C96C-4890-9C54-7A57436086D2}"/>
              </a:ext>
            </a:extLst>
          </p:cNvPr>
          <p:cNvSpPr>
            <a:spLocks noGrp="1"/>
          </p:cNvSpPr>
          <p:nvPr>
            <p:ph type="sldNum" sz="quarter" idx="12"/>
          </p:nvPr>
        </p:nvSpPr>
        <p:spPr/>
        <p:txBody>
          <a:bodyPr/>
          <a:lstStyle/>
          <a:p>
            <a:fld id="{ED67F4C9-8A8F-4EB8-A65D-DE5E0FC691B2}" type="slidenum">
              <a:rPr lang="zh-CN" altLang="en-US" smtClean="0"/>
              <a:t>‹#›</a:t>
            </a:fld>
            <a:endParaRPr lang="zh-CN" altLang="en-US"/>
          </a:p>
        </p:txBody>
      </p:sp>
    </p:spTree>
    <p:extLst>
      <p:ext uri="{BB962C8B-B14F-4D97-AF65-F5344CB8AC3E}">
        <p14:creationId xmlns:p14="http://schemas.microsoft.com/office/powerpoint/2010/main" val="8153135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573F74D-6450-4973-8D5E-42FF75CD8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8D58EC2-6B92-4004-8843-7857697CF4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4AE9830-DD89-411D-8E91-B6D309AF06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E4BF8-1418-4673-8888-1138A4D811B5}" type="datetimeFigureOut">
              <a:rPr lang="zh-CN" altLang="en-US" smtClean="0"/>
              <a:t>2018/12/9</a:t>
            </a:fld>
            <a:endParaRPr lang="zh-CN" altLang="en-US"/>
          </a:p>
        </p:txBody>
      </p:sp>
      <p:sp>
        <p:nvSpPr>
          <p:cNvPr id="5" name="页脚占位符 4">
            <a:extLst>
              <a:ext uri="{FF2B5EF4-FFF2-40B4-BE49-F238E27FC236}">
                <a16:creationId xmlns:a16="http://schemas.microsoft.com/office/drawing/2014/main" xmlns="" id="{2D83B2E3-AD28-4D95-B2E9-F4D8C38C52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CB6F288-1289-4CF2-A023-B2C6AA5B1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7F4C9-8A8F-4EB8-A65D-DE5E0FC691B2}" type="slidenum">
              <a:rPr lang="zh-CN" altLang="en-US" smtClean="0"/>
              <a:t>‹#›</a:t>
            </a:fld>
            <a:endParaRPr lang="zh-CN" altLang="en-US"/>
          </a:p>
        </p:txBody>
      </p:sp>
    </p:spTree>
    <p:extLst>
      <p:ext uri="{BB962C8B-B14F-4D97-AF65-F5344CB8AC3E}">
        <p14:creationId xmlns:p14="http://schemas.microsoft.com/office/powerpoint/2010/main" val="1017266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4A5DD8E-62D2-46C0-B52D-B81D181EED79}"/>
              </a:ext>
            </a:extLst>
          </p:cNvPr>
          <p:cNvSpPr>
            <a:spLocks noGrp="1"/>
          </p:cNvSpPr>
          <p:nvPr>
            <p:ph type="ctrTitle"/>
          </p:nvPr>
        </p:nvSpPr>
        <p:spPr>
          <a:xfrm>
            <a:off x="1524000" y="1122363"/>
            <a:ext cx="9144000" cy="2387600"/>
          </a:xfrm>
        </p:spPr>
        <p:txBody>
          <a:bodyPr>
            <a:normAutofit fontScale="90000"/>
          </a:bodyPr>
          <a:lstStyle/>
          <a:p>
            <a:r>
              <a:rPr lang="en-US" altLang="zh-CN" dirty="0"/>
              <a:t>TS-Benchmark: a benchmark for time series databases</a:t>
            </a:r>
            <a:endParaRPr lang="zh-CN" altLang="en-US" dirty="0"/>
          </a:p>
        </p:txBody>
      </p:sp>
      <p:sp>
        <p:nvSpPr>
          <p:cNvPr id="3" name="副标题 2">
            <a:extLst>
              <a:ext uri="{FF2B5EF4-FFF2-40B4-BE49-F238E27FC236}">
                <a16:creationId xmlns:a16="http://schemas.microsoft.com/office/drawing/2014/main" xmlns="" id="{0A84F4E6-6512-403F-848B-1530EBB156BA}"/>
              </a:ext>
            </a:extLst>
          </p:cNvPr>
          <p:cNvSpPr>
            <a:spLocks noGrp="1"/>
          </p:cNvSpPr>
          <p:nvPr>
            <p:ph type="subTitle" idx="1"/>
          </p:nvPr>
        </p:nvSpPr>
        <p:spPr>
          <a:xfrm>
            <a:off x="1524000" y="3956308"/>
            <a:ext cx="9144000" cy="1932236"/>
          </a:xfrm>
        </p:spPr>
        <p:txBody>
          <a:bodyPr>
            <a:normAutofit/>
          </a:bodyPr>
          <a:lstStyle/>
          <a:p>
            <a:r>
              <a:rPr lang="en-US" altLang="zh-CN" dirty="0" err="1"/>
              <a:t>Yueguo</a:t>
            </a:r>
            <a:r>
              <a:rPr lang="en-US" altLang="zh-CN" dirty="0"/>
              <a:t> CHEN</a:t>
            </a:r>
          </a:p>
          <a:p>
            <a:r>
              <a:rPr lang="en-US" altLang="zh-CN" dirty="0"/>
              <a:t>DBIIR Lab, Information School</a:t>
            </a:r>
          </a:p>
          <a:p>
            <a:r>
              <a:rPr lang="en-US" altLang="zh-CN" dirty="0"/>
              <a:t>Renmin University of China</a:t>
            </a:r>
          </a:p>
          <a:p>
            <a:r>
              <a:rPr lang="en-US" altLang="zh-CN" dirty="0"/>
              <a:t>Dec., 2018</a:t>
            </a:r>
            <a:endParaRPr lang="zh-CN" altLang="en-US" dirty="0"/>
          </a:p>
        </p:txBody>
      </p:sp>
    </p:spTree>
    <p:extLst>
      <p:ext uri="{BB962C8B-B14F-4D97-AF65-F5344CB8AC3E}">
        <p14:creationId xmlns:p14="http://schemas.microsoft.com/office/powerpoint/2010/main" val="2251822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7A169-38C1-40C8-AC19-EC0F6AB9F416}"/>
              </a:ext>
            </a:extLst>
          </p:cNvPr>
          <p:cNvSpPr>
            <a:spLocks noGrp="1"/>
          </p:cNvSpPr>
          <p:nvPr>
            <p:ph type="title"/>
          </p:nvPr>
        </p:nvSpPr>
        <p:spPr>
          <a:xfrm>
            <a:off x="838200" y="365125"/>
            <a:ext cx="10515600" cy="836521"/>
          </a:xfrm>
        </p:spPr>
        <p:txBody>
          <a:bodyPr>
            <a:noAutofit/>
          </a:bodyPr>
          <a:lstStyle/>
          <a:p>
            <a:r>
              <a:rPr lang="en-US" altLang="zh-CN" sz="3200" dirty="0"/>
              <a:t>TS-Benchmark: a benchmark for time series databases</a:t>
            </a:r>
            <a:endParaRPr lang="zh-CN" altLang="en-US" sz="3200" dirty="0"/>
          </a:p>
        </p:txBody>
      </p:sp>
      <p:sp>
        <p:nvSpPr>
          <p:cNvPr id="3" name="内容占位符 2">
            <a:extLst>
              <a:ext uri="{FF2B5EF4-FFF2-40B4-BE49-F238E27FC236}">
                <a16:creationId xmlns:a16="http://schemas.microsoft.com/office/drawing/2014/main" xmlns="" id="{240DE724-7829-42EC-B277-E134678B7BD4}"/>
              </a:ext>
            </a:extLst>
          </p:cNvPr>
          <p:cNvSpPr>
            <a:spLocks noGrp="1"/>
          </p:cNvSpPr>
          <p:nvPr>
            <p:ph idx="1"/>
          </p:nvPr>
        </p:nvSpPr>
        <p:spPr>
          <a:xfrm>
            <a:off x="838200" y="1536766"/>
            <a:ext cx="10515600" cy="4902333"/>
          </a:xfrm>
        </p:spPr>
        <p:txBody>
          <a:bodyPr>
            <a:normAutofit/>
          </a:bodyPr>
          <a:lstStyle/>
          <a:p>
            <a:pPr algn="just">
              <a:lnSpc>
                <a:spcPct val="100000"/>
              </a:lnSpc>
            </a:pPr>
            <a:r>
              <a:rPr lang="en-US" altLang="zh-CN" dirty="0">
                <a:latin typeface="微软雅黑" panose="020B0503020204020204" pitchFamily="34" charset="-122"/>
                <a:ea typeface="微软雅黑" panose="020B0503020204020204" pitchFamily="34" charset="-122"/>
              </a:rPr>
              <a:t>Testing hardware and software environment</a:t>
            </a:r>
          </a:p>
          <a:p>
            <a:pPr lvl="1" algn="just">
              <a:lnSpc>
                <a:spcPct val="100000"/>
              </a:lnSpc>
            </a:pPr>
            <a:r>
              <a:rPr lang="en-US" altLang="zh-CN" dirty="0">
                <a:latin typeface="微软雅黑" panose="020B0503020204020204" pitchFamily="34" charset="-122"/>
                <a:ea typeface="微软雅黑" panose="020B0503020204020204" pitchFamily="34" charset="-122"/>
              </a:rPr>
              <a:t>We are benchmarking single server version of InfluxDB, IotDB, TimescaleDB, Druid, and OpenTSDB</a:t>
            </a:r>
            <a:endParaRPr lang="zh-CN" altLang="en-US" dirty="0">
              <a:latin typeface="微软雅黑" panose="020B0503020204020204" pitchFamily="34" charset="-122"/>
              <a:ea typeface="微软雅黑" panose="020B0503020204020204" pitchFamily="34" charset="-122"/>
            </a:endParaRPr>
          </a:p>
          <a:p>
            <a:pPr lvl="1">
              <a:lnSpc>
                <a:spcPct val="10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Hardware</a:t>
            </a:r>
          </a:p>
          <a:p>
            <a:pPr lvl="2">
              <a:lnSpc>
                <a:spcPct val="10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a server with Intel(R) Xeon(R) CPU E5-2620 @ 2.00GHz(12cores, 2 thread each core, 24threads in total), 32GB of memory, 2TB of 7200rpm SATA Hard disk</a:t>
            </a:r>
          </a:p>
          <a:p>
            <a:pPr lvl="2">
              <a:lnSpc>
                <a:spcPct val="10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Database server is bound to 4 cores(8 threads)</a:t>
            </a:r>
          </a:p>
          <a:p>
            <a:pPr lvl="2">
              <a:lnSpc>
                <a:spcPct val="10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The client program runs on the same server to avoid network latency</a:t>
            </a:r>
          </a:p>
          <a:p>
            <a:pPr lvl="1">
              <a:lnSpc>
                <a:spcPct val="10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Software</a:t>
            </a:r>
          </a:p>
          <a:p>
            <a:pPr lvl="2">
              <a:lnSpc>
                <a:spcPct val="10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CentOS 7.4.1708</a:t>
            </a:r>
          </a:p>
          <a:p>
            <a:pPr lvl="2">
              <a:lnSpc>
                <a:spcPct val="100000"/>
              </a:lnSpc>
              <a:buFont typeface="Wingdings" panose="05000000000000000000" pitchFamily="2" charset="2"/>
              <a:buChar char="l"/>
            </a:pPr>
            <a:r>
              <a:rPr lang="en-US" altLang="zh-CN" dirty="0">
                <a:latin typeface="微软雅黑" panose="020B0503020204020204" pitchFamily="34" charset="-122"/>
                <a:ea typeface="微软雅黑" panose="020B0503020204020204" pitchFamily="34" charset="-122"/>
              </a:rPr>
              <a:t>JDK 1.8</a:t>
            </a:r>
          </a:p>
          <a:p>
            <a:pPr algn="just">
              <a:lnSpc>
                <a:spcPct val="100000"/>
              </a:lnSpc>
            </a:pP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951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AD3F8C-27B5-48C6-A2FE-0B2B3ED493F1}"/>
              </a:ext>
            </a:extLst>
          </p:cNvPr>
          <p:cNvSpPr>
            <a:spLocks noGrp="1"/>
          </p:cNvSpPr>
          <p:nvPr>
            <p:ph type="title"/>
          </p:nvPr>
        </p:nvSpPr>
        <p:spPr>
          <a:xfrm>
            <a:off x="838200" y="365125"/>
            <a:ext cx="10515600" cy="697685"/>
          </a:xfrm>
        </p:spPr>
        <p:txBody>
          <a:bodyPr>
            <a:noAutofit/>
          </a:bodyPr>
          <a:lstStyle/>
          <a:p>
            <a:r>
              <a:rPr lang="en-US" altLang="zh-CN" sz="2800" dirty="0">
                <a:latin typeface="微软雅黑" panose="020B0503020204020204" pitchFamily="34" charset="-122"/>
                <a:ea typeface="微软雅黑" panose="020B0503020204020204" pitchFamily="34" charset="-122"/>
              </a:rPr>
              <a:t>TS-Benchmark: a benchmark for time series databases</a:t>
            </a:r>
            <a:endParaRPr lang="zh-CN" altLang="en-US" sz="2800"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xmlns="" id="{076CE5DE-E85F-4768-8D57-4C85AFA0DEC6}"/>
              </a:ext>
            </a:extLst>
          </p:cNvPr>
          <p:cNvSpPr>
            <a:spLocks noGrp="1"/>
          </p:cNvSpPr>
          <p:nvPr>
            <p:ph idx="1"/>
          </p:nvPr>
        </p:nvSpPr>
        <p:spPr>
          <a:xfrm>
            <a:off x="838201" y="1488892"/>
            <a:ext cx="6084430" cy="5003983"/>
          </a:xfrm>
        </p:spPr>
        <p:txBody>
          <a:bodyPr>
            <a:noAutofit/>
          </a:bodyPr>
          <a:lstStyle/>
          <a:p>
            <a:pPr algn="just">
              <a:lnSpc>
                <a:spcPct val="120000"/>
              </a:lnSpc>
            </a:pPr>
            <a:r>
              <a:rPr lang="en-US" altLang="zh-CN" sz="1600" b="1" dirty="0">
                <a:latin typeface="微软雅黑" panose="020B0503020204020204" pitchFamily="34" charset="-122"/>
                <a:ea typeface="微软雅黑" panose="020B0503020204020204" pitchFamily="34" charset="-122"/>
              </a:rPr>
              <a:t>Loading Test</a:t>
            </a:r>
            <a:endParaRPr lang="en-US" altLang="zh-CN" sz="1400" b="1" dirty="0">
              <a:latin typeface="微软雅黑" panose="020B0503020204020204" pitchFamily="34" charset="-122"/>
              <a:ea typeface="微软雅黑" panose="020B0503020204020204" pitchFamily="34" charset="-122"/>
            </a:endParaRPr>
          </a:p>
          <a:p>
            <a:pPr lvl="1" algn="just">
              <a:lnSpc>
                <a:spcPct val="120000"/>
              </a:lnSpc>
            </a:pPr>
            <a:r>
              <a:rPr lang="en-US" altLang="zh-CN" sz="1400" dirty="0">
                <a:latin typeface="微软雅黑" panose="020B0503020204020204" pitchFamily="34" charset="-122"/>
                <a:ea typeface="微软雅黑" panose="020B0503020204020204" pitchFamily="34" charset="-122"/>
              </a:rPr>
              <a:t>We generate data set of wind farm sensor data for 7 days, and store the data in a file.</a:t>
            </a:r>
          </a:p>
          <a:p>
            <a:pPr lvl="2" algn="just">
              <a:lnSpc>
                <a:spcPct val="120000"/>
              </a:lnSpc>
            </a:pPr>
            <a:r>
              <a:rPr lang="en-US" altLang="zh-CN" sz="1400" dirty="0">
                <a:latin typeface="微软雅黑" panose="020B0503020204020204" pitchFamily="34" charset="-122"/>
                <a:ea typeface="微软雅黑" panose="020B0503020204020204" pitchFamily="34" charset="-122"/>
              </a:rPr>
              <a:t>100 devices, 150 sensors/device, a snapshot of sensor data for every device per 7 seconds.</a:t>
            </a:r>
          </a:p>
          <a:p>
            <a:pPr lvl="1" algn="just">
              <a:lnSpc>
                <a:spcPct val="120000"/>
              </a:lnSpc>
            </a:pPr>
            <a:r>
              <a:rPr lang="en-US" altLang="zh-CN" sz="1400" dirty="0">
                <a:latin typeface="微软雅黑" panose="020B0503020204020204" pitchFamily="34" charset="-122"/>
                <a:ea typeface="微软雅黑" panose="020B0503020204020204" pitchFamily="34" charset="-122"/>
              </a:rPr>
              <a:t>The data file in loaded into memory first, and loaded into target databases to avoid I/O cost to see how fast the databases handle the data injection.</a:t>
            </a:r>
          </a:p>
          <a:p>
            <a:pPr lvl="2" algn="just">
              <a:lnSpc>
                <a:spcPct val="120000"/>
              </a:lnSpc>
            </a:pPr>
            <a:r>
              <a:rPr lang="en-US" altLang="zh-CN" sz="1400" dirty="0">
                <a:latin typeface="微软雅黑" panose="020B0503020204020204" pitchFamily="34" charset="-122"/>
                <a:ea typeface="微软雅黑" panose="020B0503020204020204" pitchFamily="34" charset="-122"/>
              </a:rPr>
              <a:t>10 threads are loading the data into databases, the database under test is running on 4 cores(8threads).</a:t>
            </a:r>
          </a:p>
          <a:p>
            <a:pPr lvl="1" algn="just">
              <a:lnSpc>
                <a:spcPct val="120000"/>
              </a:lnSpc>
            </a:pPr>
            <a:endParaRPr lang="en-US" altLang="zh-CN" sz="1400" dirty="0">
              <a:solidFill>
                <a:srgbClr val="0000FF"/>
              </a:solidFill>
              <a:latin typeface="微软雅黑" panose="020B0503020204020204" pitchFamily="34" charset="-122"/>
              <a:ea typeface="微软雅黑" panose="020B0503020204020204" pitchFamily="34" charset="-122"/>
            </a:endParaRPr>
          </a:p>
          <a:p>
            <a:pPr lvl="1" algn="just">
              <a:lnSpc>
                <a:spcPct val="120000"/>
              </a:lnSpc>
            </a:pPr>
            <a:r>
              <a:rPr lang="en-US" altLang="zh-CN" sz="1400" dirty="0">
                <a:solidFill>
                  <a:srgbClr val="0000FF"/>
                </a:solidFill>
                <a:latin typeface="微软雅黑" panose="020B0503020204020204" pitchFamily="34" charset="-122"/>
                <a:ea typeface="微软雅黑" panose="020B0503020204020204" pitchFamily="34" charset="-122"/>
              </a:rPr>
              <a:t>IotDB</a:t>
            </a:r>
            <a:r>
              <a:rPr lang="en-US" altLang="zh-CN" sz="1400" dirty="0">
                <a:latin typeface="微软雅黑" panose="020B0503020204020204" pitchFamily="34" charset="-122"/>
                <a:ea typeface="微软雅黑" panose="020B0503020204020204" pitchFamily="34" charset="-122"/>
              </a:rPr>
              <a:t> achieves a highest throughput of 772,406 points/s, and </a:t>
            </a:r>
            <a:r>
              <a:rPr lang="en-US" altLang="zh-CN" sz="1400" dirty="0">
                <a:solidFill>
                  <a:srgbClr val="0000FF"/>
                </a:solidFill>
                <a:latin typeface="微软雅黑" panose="020B0503020204020204" pitchFamily="34" charset="-122"/>
                <a:ea typeface="微软雅黑" panose="020B0503020204020204" pitchFamily="34" charset="-122"/>
              </a:rPr>
              <a:t>InfluxDB</a:t>
            </a:r>
            <a:r>
              <a:rPr lang="en-US" altLang="zh-CN" sz="1400" dirty="0">
                <a:latin typeface="微软雅黑" panose="020B0503020204020204" pitchFamily="34" charset="-122"/>
                <a:ea typeface="微软雅黑" panose="020B0503020204020204" pitchFamily="34" charset="-122"/>
              </a:rPr>
              <a:t> achieves a comparable throughput of 631,227 points/s.</a:t>
            </a:r>
          </a:p>
          <a:p>
            <a:pPr lvl="1" algn="just">
              <a:lnSpc>
                <a:spcPct val="120000"/>
              </a:lnSpc>
            </a:pPr>
            <a:r>
              <a:rPr lang="en-US" altLang="zh-CN" sz="1400" dirty="0">
                <a:solidFill>
                  <a:srgbClr val="0000FF"/>
                </a:solidFill>
                <a:latin typeface="微软雅黑" panose="020B0503020204020204" pitchFamily="34" charset="-122"/>
                <a:ea typeface="微软雅黑" panose="020B0503020204020204" pitchFamily="34" charset="-122"/>
              </a:rPr>
              <a:t>TimescaleDB</a:t>
            </a:r>
            <a:r>
              <a:rPr lang="en-US" altLang="zh-CN" sz="1400" dirty="0">
                <a:latin typeface="微软雅黑" panose="020B0503020204020204" pitchFamily="34" charset="-122"/>
                <a:ea typeface="微软雅黑" panose="020B0503020204020204" pitchFamily="34" charset="-122"/>
              </a:rPr>
              <a:t>, </a:t>
            </a:r>
            <a:r>
              <a:rPr lang="en-US" altLang="zh-CN" sz="1400" dirty="0">
                <a:solidFill>
                  <a:srgbClr val="0000FF"/>
                </a:solidFill>
                <a:latin typeface="微软雅黑" panose="020B0503020204020204" pitchFamily="34" charset="-122"/>
                <a:ea typeface="微软雅黑" panose="020B0503020204020204" pitchFamily="34" charset="-122"/>
              </a:rPr>
              <a:t>Druid</a:t>
            </a:r>
            <a:r>
              <a:rPr lang="en-US" altLang="zh-CN" sz="1400" dirty="0">
                <a:latin typeface="微软雅黑" panose="020B0503020204020204" pitchFamily="34" charset="-122"/>
                <a:ea typeface="微软雅黑" panose="020B0503020204020204" pitchFamily="34" charset="-122"/>
              </a:rPr>
              <a:t>, and </a:t>
            </a:r>
            <a:r>
              <a:rPr lang="en-US" altLang="zh-CN" sz="1400" dirty="0">
                <a:solidFill>
                  <a:srgbClr val="0000FF"/>
                </a:solidFill>
                <a:latin typeface="微软雅黑" panose="020B0503020204020204" pitchFamily="34" charset="-122"/>
                <a:ea typeface="微软雅黑" panose="020B0503020204020204" pitchFamily="34" charset="-122"/>
              </a:rPr>
              <a:t>OpenTSDB</a:t>
            </a:r>
            <a:r>
              <a:rPr lang="en-US" altLang="zh-CN" sz="1400" dirty="0">
                <a:latin typeface="微软雅黑" panose="020B0503020204020204" pitchFamily="34" charset="-122"/>
                <a:ea typeface="微软雅黑" panose="020B0503020204020204" pitchFamily="34" charset="-122"/>
              </a:rPr>
              <a:t> are much inferior on loading, they achieve throughputs of 52,794p/s, 138,907p/s, and 44,027p/s respectively.</a:t>
            </a:r>
          </a:p>
          <a:p>
            <a:pPr algn="just">
              <a:lnSpc>
                <a:spcPct val="120000"/>
              </a:lnSpc>
            </a:pPr>
            <a:endParaRPr lang="zh-CN" altLang="en-US" sz="1400" dirty="0">
              <a:latin typeface="微软雅黑" panose="020B0503020204020204" pitchFamily="34" charset="-122"/>
              <a:ea typeface="微软雅黑" panose="020B0503020204020204" pitchFamily="34" charset="-122"/>
            </a:endParaRPr>
          </a:p>
        </p:txBody>
      </p:sp>
      <p:graphicFrame>
        <p:nvGraphicFramePr>
          <p:cNvPr id="6" name="表格 5">
            <a:extLst>
              <a:ext uri="{FF2B5EF4-FFF2-40B4-BE49-F238E27FC236}">
                <a16:creationId xmlns:a16="http://schemas.microsoft.com/office/drawing/2014/main" xmlns="" id="{E3D7399B-D8B8-4665-9102-C2E602852D03}"/>
              </a:ext>
            </a:extLst>
          </p:cNvPr>
          <p:cNvGraphicFramePr>
            <a:graphicFrameLocks noGrp="1"/>
          </p:cNvGraphicFramePr>
          <p:nvPr>
            <p:extLst>
              <p:ext uri="{D42A27DB-BD31-4B8C-83A1-F6EECF244321}">
                <p14:modId xmlns:p14="http://schemas.microsoft.com/office/powerpoint/2010/main" val="2474713478"/>
              </p:ext>
            </p:extLst>
          </p:nvPr>
        </p:nvGraphicFramePr>
        <p:xfrm>
          <a:off x="7731840" y="1666609"/>
          <a:ext cx="3708400" cy="375920"/>
        </p:xfrm>
        <a:graphic>
          <a:graphicData uri="http://schemas.openxmlformats.org/drawingml/2006/table">
            <a:tbl>
              <a:tblPr>
                <a:tableStyleId>{5C22544A-7EE6-4342-B048-85BDC9FD1C3A}</a:tableStyleId>
              </a:tblPr>
              <a:tblGrid>
                <a:gridCol w="647700">
                  <a:extLst>
                    <a:ext uri="{9D8B030D-6E8A-4147-A177-3AD203B41FA5}">
                      <a16:colId xmlns:a16="http://schemas.microsoft.com/office/drawing/2014/main" xmlns="" val="249716239"/>
                    </a:ext>
                  </a:extLst>
                </a:gridCol>
                <a:gridCol w="647700">
                  <a:extLst>
                    <a:ext uri="{9D8B030D-6E8A-4147-A177-3AD203B41FA5}">
                      <a16:colId xmlns:a16="http://schemas.microsoft.com/office/drawing/2014/main" xmlns="" val="1555389482"/>
                    </a:ext>
                  </a:extLst>
                </a:gridCol>
                <a:gridCol w="952500">
                  <a:extLst>
                    <a:ext uri="{9D8B030D-6E8A-4147-A177-3AD203B41FA5}">
                      <a16:colId xmlns:a16="http://schemas.microsoft.com/office/drawing/2014/main" xmlns="" val="1234179269"/>
                    </a:ext>
                  </a:extLst>
                </a:gridCol>
                <a:gridCol w="647700">
                  <a:extLst>
                    <a:ext uri="{9D8B030D-6E8A-4147-A177-3AD203B41FA5}">
                      <a16:colId xmlns:a16="http://schemas.microsoft.com/office/drawing/2014/main" xmlns="" val="3864613560"/>
                    </a:ext>
                  </a:extLst>
                </a:gridCol>
                <a:gridCol w="812800">
                  <a:extLst>
                    <a:ext uri="{9D8B030D-6E8A-4147-A177-3AD203B41FA5}">
                      <a16:colId xmlns:a16="http://schemas.microsoft.com/office/drawing/2014/main" xmlns="" val="1821745820"/>
                    </a:ext>
                  </a:extLst>
                </a:gridCol>
              </a:tblGrid>
              <a:tr h="197485">
                <a:tc>
                  <a:txBody>
                    <a:bodyPr/>
                    <a:lstStyle/>
                    <a:p>
                      <a:pPr algn="l" fontAlgn="b"/>
                      <a:r>
                        <a:rPr lang="en-US" sz="1100" u="none" strike="noStrike" dirty="0">
                          <a:effectLst/>
                        </a:rPr>
                        <a:t>InfluxDB</a:t>
                      </a:r>
                      <a:endParaRPr 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dirty="0">
                          <a:effectLst/>
                        </a:rPr>
                        <a:t>IotDB</a:t>
                      </a:r>
                      <a:endParaRPr 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TimescaleDB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Druid</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dirty="0">
                          <a:effectLst/>
                        </a:rPr>
                        <a:t>OpenTSDB</a:t>
                      </a:r>
                      <a:endParaRPr 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extLst>
                  <a:ext uri="{0D108BD9-81ED-4DB2-BD59-A6C34878D82A}">
                    <a16:rowId xmlns:a16="http://schemas.microsoft.com/office/drawing/2014/main" xmlns="" val="3311386555"/>
                  </a:ext>
                </a:extLst>
              </a:tr>
              <a:tr h="178435">
                <a:tc>
                  <a:txBody>
                    <a:bodyPr/>
                    <a:lstStyle/>
                    <a:p>
                      <a:pPr algn="r" fontAlgn="b"/>
                      <a:r>
                        <a:rPr lang="en-US" sz="1100" u="none" strike="noStrike">
                          <a:effectLst/>
                        </a:rPr>
                        <a:t>631,227</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just" fontAlgn="ctr"/>
                      <a:r>
                        <a:rPr lang="en-US" sz="1100" u="none" strike="noStrike">
                          <a:effectLst/>
                        </a:rPr>
                        <a:t>772,406</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sz="1100" u="none" strike="noStrike">
                          <a:effectLst/>
                        </a:rPr>
                        <a:t>52,794</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b"/>
                      <a:r>
                        <a:rPr lang="en-US" sz="1100" u="none" strike="noStrike">
                          <a:effectLst/>
                        </a:rPr>
                        <a:t>138,907</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r" fontAlgn="b"/>
                      <a:r>
                        <a:rPr lang="en-US" sz="1100" u="none" strike="noStrike" dirty="0">
                          <a:effectLst/>
                        </a:rPr>
                        <a:t>44,027</a:t>
                      </a:r>
                      <a:endParaRPr 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extLst>
                  <a:ext uri="{0D108BD9-81ED-4DB2-BD59-A6C34878D82A}">
                    <a16:rowId xmlns:a16="http://schemas.microsoft.com/office/drawing/2014/main" xmlns="" val="3663381874"/>
                  </a:ext>
                </a:extLst>
              </a:tr>
            </a:tbl>
          </a:graphicData>
        </a:graphic>
      </p:graphicFrame>
      <p:pic>
        <p:nvPicPr>
          <p:cNvPr id="5" name="图片 4">
            <a:extLst>
              <a:ext uri="{FF2B5EF4-FFF2-40B4-BE49-F238E27FC236}">
                <a16:creationId xmlns:a16="http://schemas.microsoft.com/office/drawing/2014/main" xmlns="" id="{B975FE86-A4CA-4FA1-B77A-79885105C2D6}"/>
              </a:ext>
            </a:extLst>
          </p:cNvPr>
          <p:cNvPicPr>
            <a:picLocks noChangeAspect="1"/>
          </p:cNvPicPr>
          <p:nvPr/>
        </p:nvPicPr>
        <p:blipFill>
          <a:blip r:embed="rId2"/>
          <a:stretch>
            <a:fillRect/>
          </a:stretch>
        </p:blipFill>
        <p:spPr>
          <a:xfrm>
            <a:off x="7144748" y="3023244"/>
            <a:ext cx="4882584" cy="3332075"/>
          </a:xfrm>
          <a:prstGeom prst="rect">
            <a:avLst/>
          </a:prstGeom>
        </p:spPr>
      </p:pic>
    </p:spTree>
    <p:extLst>
      <p:ext uri="{BB962C8B-B14F-4D97-AF65-F5344CB8AC3E}">
        <p14:creationId xmlns:p14="http://schemas.microsoft.com/office/powerpoint/2010/main" val="737761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AD3F8C-27B5-48C6-A2FE-0B2B3ED493F1}"/>
              </a:ext>
            </a:extLst>
          </p:cNvPr>
          <p:cNvSpPr>
            <a:spLocks noGrp="1"/>
          </p:cNvSpPr>
          <p:nvPr>
            <p:ph type="title"/>
          </p:nvPr>
        </p:nvSpPr>
        <p:spPr>
          <a:xfrm>
            <a:off x="838200" y="365125"/>
            <a:ext cx="10515600" cy="697685"/>
          </a:xfrm>
        </p:spPr>
        <p:txBody>
          <a:bodyPr>
            <a:noAutofit/>
          </a:bodyPr>
          <a:lstStyle/>
          <a:p>
            <a:r>
              <a:rPr lang="en-US" altLang="zh-CN" sz="2800" dirty="0">
                <a:latin typeface="微软雅黑" panose="020B0503020204020204" pitchFamily="34" charset="-122"/>
                <a:ea typeface="微软雅黑" panose="020B0503020204020204" pitchFamily="34" charset="-122"/>
              </a:rPr>
              <a:t>TS-Benchmark: a benchmark for time series databases</a:t>
            </a:r>
            <a:endParaRPr lang="zh-CN" altLang="en-US" sz="2800"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xmlns="" id="{076CE5DE-E85F-4768-8D57-4C85AFA0DEC6}"/>
              </a:ext>
            </a:extLst>
          </p:cNvPr>
          <p:cNvSpPr>
            <a:spLocks noGrp="1"/>
          </p:cNvSpPr>
          <p:nvPr>
            <p:ph idx="1"/>
          </p:nvPr>
        </p:nvSpPr>
        <p:spPr>
          <a:xfrm>
            <a:off x="838199" y="1354844"/>
            <a:ext cx="5821121" cy="5138031"/>
          </a:xfrm>
        </p:spPr>
        <p:txBody>
          <a:bodyPr>
            <a:noAutofit/>
          </a:bodyPr>
          <a:lstStyle/>
          <a:p>
            <a:pPr algn="just">
              <a:lnSpc>
                <a:spcPct val="120000"/>
              </a:lnSpc>
            </a:pPr>
            <a:r>
              <a:rPr lang="en-US" altLang="zh-CN" sz="1600" b="1" dirty="0">
                <a:latin typeface="微软雅黑" panose="020B0503020204020204" pitchFamily="34" charset="-122"/>
                <a:ea typeface="微软雅黑" panose="020B0503020204020204" pitchFamily="34" charset="-122"/>
              </a:rPr>
              <a:t>Appending Test – throughput</a:t>
            </a:r>
            <a:endParaRPr lang="en-US" altLang="zh-CN" sz="1400" b="1" dirty="0">
              <a:latin typeface="微软雅黑" panose="020B0503020204020204" pitchFamily="34" charset="-122"/>
              <a:ea typeface="微软雅黑" panose="020B0503020204020204" pitchFamily="34" charset="-122"/>
            </a:endParaRPr>
          </a:p>
          <a:p>
            <a:pPr lvl="1" algn="just">
              <a:lnSpc>
                <a:spcPct val="120000"/>
              </a:lnSpc>
            </a:pPr>
            <a:r>
              <a:rPr lang="en-US" altLang="zh-CN" sz="1500" dirty="0">
                <a:latin typeface="微软雅黑" panose="020B0503020204020204" pitchFamily="34" charset="-122"/>
                <a:ea typeface="微软雅黑" panose="020B0503020204020204" pitchFamily="34" charset="-122"/>
              </a:rPr>
              <a:t>Each client thread is responsible for appending data of 50 devices. Each device has 150 sensors, and every 7 seconds a snapshot of sensor readings is sent.</a:t>
            </a:r>
            <a:endParaRPr lang="zh-CN" altLang="en-US" sz="1500" dirty="0">
              <a:latin typeface="微软雅黑" panose="020B0503020204020204" pitchFamily="34" charset="-122"/>
              <a:ea typeface="微软雅黑" panose="020B0503020204020204" pitchFamily="34" charset="-122"/>
            </a:endParaRPr>
          </a:p>
          <a:p>
            <a:pPr lvl="1" algn="just">
              <a:lnSpc>
                <a:spcPct val="120000"/>
              </a:lnSpc>
            </a:pPr>
            <a:r>
              <a:rPr lang="en-US" altLang="zh-CN" sz="1500" dirty="0">
                <a:latin typeface="微软雅黑" panose="020B0503020204020204" pitchFamily="34" charset="-122"/>
                <a:ea typeface="微软雅黑" panose="020B0503020204020204" pitchFamily="34" charset="-122"/>
              </a:rPr>
              <a:t>We gradually increase the number of clients to</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increase</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pressures and measure the throughputs and response times of target database.</a:t>
            </a:r>
          </a:p>
          <a:p>
            <a:pPr lvl="1" algn="just">
              <a:lnSpc>
                <a:spcPct val="120000"/>
              </a:lnSpc>
            </a:pPr>
            <a:endParaRPr lang="en-US" altLang="zh-CN" sz="1500" dirty="0">
              <a:latin typeface="微软雅黑" panose="020B0503020204020204" pitchFamily="34" charset="-122"/>
              <a:ea typeface="微软雅黑" panose="020B0503020204020204" pitchFamily="34" charset="-122"/>
            </a:endParaRPr>
          </a:p>
          <a:p>
            <a:pPr lvl="1" algn="just">
              <a:lnSpc>
                <a:spcPct val="120000"/>
              </a:lnSpc>
            </a:pPr>
            <a:r>
              <a:rPr lang="en-US" altLang="zh-CN" sz="1500" dirty="0">
                <a:latin typeface="微软雅黑" panose="020B0503020204020204" pitchFamily="34" charset="-122"/>
                <a:ea typeface="微软雅黑" panose="020B0503020204020204" pitchFamily="34" charset="-122"/>
              </a:rPr>
              <a:t>With the number of clients increasing, </a:t>
            </a:r>
            <a:r>
              <a:rPr lang="en-US" altLang="zh-CN" sz="1500" dirty="0">
                <a:solidFill>
                  <a:srgbClr val="0000FF"/>
                </a:solidFill>
                <a:latin typeface="微软雅黑" panose="020B0503020204020204" pitchFamily="34" charset="-122"/>
                <a:ea typeface="微软雅黑" panose="020B0503020204020204" pitchFamily="34" charset="-122"/>
              </a:rPr>
              <a:t>IotDB</a:t>
            </a:r>
            <a:r>
              <a:rPr lang="en-US" altLang="zh-CN" sz="1500" dirty="0">
                <a:latin typeface="微软雅黑" panose="020B0503020204020204" pitchFamily="34" charset="-122"/>
                <a:ea typeface="微软雅黑" panose="020B0503020204020204" pitchFamily="34" charset="-122"/>
              </a:rPr>
              <a:t> and </a:t>
            </a:r>
            <a:r>
              <a:rPr lang="en-US" altLang="zh-CN" sz="1500" dirty="0">
                <a:solidFill>
                  <a:srgbClr val="0000FF"/>
                </a:solidFill>
                <a:latin typeface="微软雅黑" panose="020B0503020204020204" pitchFamily="34" charset="-122"/>
                <a:ea typeface="微软雅黑" panose="020B0503020204020204" pitchFamily="34" charset="-122"/>
              </a:rPr>
              <a:t>InfluxDB</a:t>
            </a:r>
            <a:r>
              <a:rPr lang="en-US" altLang="zh-CN" sz="1500" dirty="0">
                <a:latin typeface="微软雅黑" panose="020B0503020204020204" pitchFamily="34" charset="-122"/>
                <a:ea typeface="微软雅黑" panose="020B0503020204020204" pitchFamily="34" charset="-122"/>
              </a:rPr>
              <a:t> achieve comparable throughputs when the </a:t>
            </a:r>
            <a:r>
              <a:rPr lang="en-US" altLang="zh-CN" sz="1500" dirty="0">
                <a:solidFill>
                  <a:srgbClr val="0000FF"/>
                </a:solidFill>
                <a:latin typeface="微软雅黑" panose="020B0503020204020204" pitchFamily="34" charset="-122"/>
                <a:ea typeface="微软雅黑" panose="020B0503020204020204" pitchFamily="34" charset="-122"/>
              </a:rPr>
              <a:t>concurrency is low </a:t>
            </a:r>
            <a:r>
              <a:rPr lang="en-US" altLang="zh-CN" sz="1500" dirty="0">
                <a:latin typeface="微软雅黑" panose="020B0503020204020204" pitchFamily="34" charset="-122"/>
                <a:ea typeface="微软雅黑" panose="020B0503020204020204" pitchFamily="34" charset="-122"/>
              </a:rPr>
              <a:t>( client number &lt;= 300).</a:t>
            </a:r>
          </a:p>
          <a:p>
            <a:pPr lvl="1" algn="just">
              <a:lnSpc>
                <a:spcPct val="120000"/>
              </a:lnSpc>
            </a:pPr>
            <a:r>
              <a:rPr lang="en-US" altLang="zh-CN" sz="1500" dirty="0">
                <a:latin typeface="微软雅黑" panose="020B0503020204020204" pitchFamily="34" charset="-122"/>
                <a:ea typeface="微软雅黑" panose="020B0503020204020204" pitchFamily="34" charset="-122"/>
              </a:rPr>
              <a:t>When the number of clients further increase(</a:t>
            </a:r>
            <a:r>
              <a:rPr lang="en-US" altLang="zh-CN" sz="1500" dirty="0">
                <a:solidFill>
                  <a:srgbClr val="0000FF"/>
                </a:solidFill>
                <a:latin typeface="微软雅黑" panose="020B0503020204020204" pitchFamily="34" charset="-122"/>
                <a:ea typeface="微软雅黑" panose="020B0503020204020204" pitchFamily="34" charset="-122"/>
              </a:rPr>
              <a:t>concurrency is high </a:t>
            </a:r>
            <a:r>
              <a:rPr lang="en-US" altLang="zh-CN" sz="1500" dirty="0">
                <a:latin typeface="微软雅黑" panose="020B0503020204020204" pitchFamily="34" charset="-122"/>
                <a:ea typeface="微软雅黑" panose="020B0503020204020204" pitchFamily="34" charset="-122"/>
              </a:rPr>
              <a:t>), InfluxDB achieve much higher throughput than IotDB.</a:t>
            </a:r>
          </a:p>
          <a:p>
            <a:pPr lvl="1" algn="just">
              <a:lnSpc>
                <a:spcPct val="120000"/>
              </a:lnSpc>
            </a:pPr>
            <a:r>
              <a:rPr lang="en-US" altLang="zh-CN" sz="1500" dirty="0">
                <a:latin typeface="微软雅黑" panose="020B0503020204020204" pitchFamily="34" charset="-122"/>
                <a:ea typeface="微软雅黑" panose="020B0503020204020204" pitchFamily="34" charset="-122"/>
              </a:rPr>
              <a:t> </a:t>
            </a:r>
            <a:r>
              <a:rPr lang="en-US" altLang="zh-CN" sz="1500" dirty="0">
                <a:solidFill>
                  <a:srgbClr val="0000FF"/>
                </a:solidFill>
                <a:latin typeface="微软雅黑" panose="020B0503020204020204" pitchFamily="34" charset="-122"/>
                <a:ea typeface="微软雅黑" panose="020B0503020204020204" pitchFamily="34" charset="-122"/>
              </a:rPr>
              <a:t>TimescaleDB</a:t>
            </a:r>
            <a:r>
              <a:rPr lang="en-US" altLang="zh-CN" sz="1500" dirty="0">
                <a:latin typeface="微软雅黑" panose="020B0503020204020204" pitchFamily="34" charset="-122"/>
                <a:ea typeface="微软雅黑" panose="020B0503020204020204" pitchFamily="34" charset="-122"/>
              </a:rPr>
              <a:t>, </a:t>
            </a:r>
            <a:r>
              <a:rPr lang="en-US" altLang="zh-CN" sz="1500" dirty="0">
                <a:solidFill>
                  <a:srgbClr val="0000FF"/>
                </a:solidFill>
                <a:latin typeface="微软雅黑" panose="020B0503020204020204" pitchFamily="34" charset="-122"/>
                <a:ea typeface="微软雅黑" panose="020B0503020204020204" pitchFamily="34" charset="-122"/>
              </a:rPr>
              <a:t>Druid</a:t>
            </a:r>
            <a:r>
              <a:rPr lang="en-US" altLang="zh-CN" sz="1500" dirty="0">
                <a:latin typeface="微软雅黑" panose="020B0503020204020204" pitchFamily="34" charset="-122"/>
                <a:ea typeface="微软雅黑" panose="020B0503020204020204" pitchFamily="34" charset="-122"/>
              </a:rPr>
              <a:t>, and </a:t>
            </a:r>
            <a:r>
              <a:rPr lang="en-US" altLang="zh-CN" sz="1500" dirty="0">
                <a:solidFill>
                  <a:srgbClr val="0000FF"/>
                </a:solidFill>
                <a:latin typeface="微软雅黑" panose="020B0503020204020204" pitchFamily="34" charset="-122"/>
                <a:ea typeface="微软雅黑" panose="020B0503020204020204" pitchFamily="34" charset="-122"/>
              </a:rPr>
              <a:t>OpenTSDB</a:t>
            </a:r>
            <a:r>
              <a:rPr lang="en-US" altLang="zh-CN" sz="1500" dirty="0">
                <a:latin typeface="微软雅黑" panose="020B0503020204020204" pitchFamily="34" charset="-122"/>
                <a:ea typeface="微软雅黑" panose="020B0503020204020204" pitchFamily="34" charset="-122"/>
              </a:rPr>
              <a:t> are much inferior on appending than IotDB and InfluxDB.</a:t>
            </a:r>
            <a:endParaRPr lang="zh-CN" altLang="en-US" sz="1500" dirty="0">
              <a:latin typeface="微软雅黑" panose="020B0503020204020204" pitchFamily="34" charset="-122"/>
              <a:ea typeface="微软雅黑" panose="020B0503020204020204" pitchFamily="34" charset="-122"/>
            </a:endParaRPr>
          </a:p>
          <a:p>
            <a:pPr algn="just">
              <a:lnSpc>
                <a:spcPct val="120000"/>
              </a:lnSpc>
            </a:pPr>
            <a:endParaRPr lang="en-US" altLang="zh-CN" sz="1400" dirty="0">
              <a:latin typeface="微软雅黑" panose="020B0503020204020204" pitchFamily="34" charset="-122"/>
              <a:ea typeface="微软雅黑" panose="020B0503020204020204" pitchFamily="34" charset="-122"/>
            </a:endParaRPr>
          </a:p>
          <a:p>
            <a:pPr algn="just">
              <a:lnSpc>
                <a:spcPct val="120000"/>
              </a:lnSpc>
            </a:pPr>
            <a:endParaRPr lang="en-US" altLang="zh-CN" sz="1400" dirty="0">
              <a:latin typeface="微软雅黑" panose="020B0503020204020204" pitchFamily="34" charset="-122"/>
              <a:ea typeface="微软雅黑" panose="020B0503020204020204" pitchFamily="34" charset="-122"/>
            </a:endParaRPr>
          </a:p>
          <a:p>
            <a:pPr algn="just">
              <a:lnSpc>
                <a:spcPct val="120000"/>
              </a:lnSpc>
            </a:pPr>
            <a:endParaRPr lang="zh-CN" altLang="en-US" sz="1400"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xmlns="" id="{683CA590-12AF-4405-A74E-F6B937496EDD}"/>
              </a:ext>
            </a:extLst>
          </p:cNvPr>
          <p:cNvPicPr>
            <a:picLocks noChangeAspect="1"/>
          </p:cNvPicPr>
          <p:nvPr/>
        </p:nvPicPr>
        <p:blipFill>
          <a:blip r:embed="rId2"/>
          <a:stretch>
            <a:fillRect/>
          </a:stretch>
        </p:blipFill>
        <p:spPr>
          <a:xfrm>
            <a:off x="6956140" y="3284353"/>
            <a:ext cx="5050743" cy="3323216"/>
          </a:xfrm>
          <a:prstGeom prst="rect">
            <a:avLst/>
          </a:prstGeom>
        </p:spPr>
      </p:pic>
      <p:graphicFrame>
        <p:nvGraphicFramePr>
          <p:cNvPr id="7" name="表格 6">
            <a:extLst>
              <a:ext uri="{FF2B5EF4-FFF2-40B4-BE49-F238E27FC236}">
                <a16:creationId xmlns:a16="http://schemas.microsoft.com/office/drawing/2014/main" xmlns="" id="{ACB3A55C-974B-467F-B22C-927BC2CD6044}"/>
              </a:ext>
            </a:extLst>
          </p:cNvPr>
          <p:cNvGraphicFramePr>
            <a:graphicFrameLocks noGrp="1"/>
          </p:cNvGraphicFramePr>
          <p:nvPr>
            <p:extLst>
              <p:ext uri="{D42A27DB-BD31-4B8C-83A1-F6EECF244321}">
                <p14:modId xmlns:p14="http://schemas.microsoft.com/office/powerpoint/2010/main" val="3421231060"/>
              </p:ext>
            </p:extLst>
          </p:nvPr>
        </p:nvGraphicFramePr>
        <p:xfrm>
          <a:off x="7327900" y="1062810"/>
          <a:ext cx="4025900" cy="2100487"/>
        </p:xfrm>
        <a:graphic>
          <a:graphicData uri="http://schemas.openxmlformats.org/drawingml/2006/table">
            <a:tbl>
              <a:tblPr>
                <a:tableStyleId>{5C22544A-7EE6-4342-B048-85BDC9FD1C3A}</a:tableStyleId>
              </a:tblPr>
              <a:tblGrid>
                <a:gridCol w="660400">
                  <a:extLst>
                    <a:ext uri="{9D8B030D-6E8A-4147-A177-3AD203B41FA5}">
                      <a16:colId xmlns:a16="http://schemas.microsoft.com/office/drawing/2014/main" xmlns="" val="1556794356"/>
                    </a:ext>
                  </a:extLst>
                </a:gridCol>
                <a:gridCol w="660400">
                  <a:extLst>
                    <a:ext uri="{9D8B030D-6E8A-4147-A177-3AD203B41FA5}">
                      <a16:colId xmlns:a16="http://schemas.microsoft.com/office/drawing/2014/main" xmlns="" val="1730181556"/>
                    </a:ext>
                  </a:extLst>
                </a:gridCol>
                <a:gridCol w="660400">
                  <a:extLst>
                    <a:ext uri="{9D8B030D-6E8A-4147-A177-3AD203B41FA5}">
                      <a16:colId xmlns:a16="http://schemas.microsoft.com/office/drawing/2014/main" xmlns="" val="4130158404"/>
                    </a:ext>
                  </a:extLst>
                </a:gridCol>
                <a:gridCol w="698500">
                  <a:extLst>
                    <a:ext uri="{9D8B030D-6E8A-4147-A177-3AD203B41FA5}">
                      <a16:colId xmlns:a16="http://schemas.microsoft.com/office/drawing/2014/main" xmlns="" val="641805831"/>
                    </a:ext>
                  </a:extLst>
                </a:gridCol>
                <a:gridCol w="685800">
                  <a:extLst>
                    <a:ext uri="{9D8B030D-6E8A-4147-A177-3AD203B41FA5}">
                      <a16:colId xmlns:a16="http://schemas.microsoft.com/office/drawing/2014/main" xmlns="" val="3844286811"/>
                    </a:ext>
                  </a:extLst>
                </a:gridCol>
                <a:gridCol w="660400">
                  <a:extLst>
                    <a:ext uri="{9D8B030D-6E8A-4147-A177-3AD203B41FA5}">
                      <a16:colId xmlns:a16="http://schemas.microsoft.com/office/drawing/2014/main" xmlns="" val="851584045"/>
                    </a:ext>
                  </a:extLst>
                </a:gridCol>
              </a:tblGrid>
              <a:tr h="197485">
                <a:tc>
                  <a:txBody>
                    <a:bodyPr/>
                    <a:lstStyle/>
                    <a:p>
                      <a:pPr algn="l" fontAlgn="b"/>
                      <a:r>
                        <a:rPr lang="zh-CN" altLang="en-US" sz="1100" u="none" strike="noStrike">
                          <a:effectLst/>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InfluxDB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IotDB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TimescaleDB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Druid</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dirty="0">
                          <a:effectLst/>
                        </a:rPr>
                        <a:t>OpenTSDB</a:t>
                      </a:r>
                      <a:endParaRPr 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extLst>
                  <a:ext uri="{0D108BD9-81ED-4DB2-BD59-A6C34878D82A}">
                    <a16:rowId xmlns:a16="http://schemas.microsoft.com/office/drawing/2014/main" xmlns="" val="2709800818"/>
                  </a:ext>
                </a:extLst>
              </a:tr>
              <a:tr h="200660">
                <a:tc>
                  <a:txBody>
                    <a:bodyPr/>
                    <a:lstStyle/>
                    <a:p>
                      <a:pPr algn="r" fontAlgn="ctr"/>
                      <a:r>
                        <a:rPr lang="en-US" altLang="zh-CN" sz="1050" u="none" strike="noStrike">
                          <a:effectLst/>
                        </a:rPr>
                        <a:t>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1,070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1,071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2751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1,070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1,070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213168900"/>
                  </a:ext>
                </a:extLst>
              </a:tr>
              <a:tr h="200660">
                <a:tc>
                  <a:txBody>
                    <a:bodyPr/>
                    <a:lstStyle/>
                    <a:p>
                      <a:pPr algn="r" fontAlgn="ctr"/>
                      <a:r>
                        <a:rPr lang="en-US" altLang="zh-CN" sz="1050" u="none" strike="noStrike">
                          <a:effectLst/>
                        </a:rPr>
                        <a:t>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3,214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3,214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8257</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3,180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3,180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612253244"/>
                  </a:ext>
                </a:extLst>
              </a:tr>
              <a:tr h="200660">
                <a:tc>
                  <a:txBody>
                    <a:bodyPr/>
                    <a:lstStyle/>
                    <a:p>
                      <a:pPr algn="r" fontAlgn="ctr"/>
                      <a:r>
                        <a:rPr lang="en-US" altLang="zh-CN" sz="1050" u="none" strike="noStrike">
                          <a:effectLst/>
                        </a:rPr>
                        <a:t>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5,357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5,357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13284</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5,288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5,288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464729129"/>
                  </a:ext>
                </a:extLst>
              </a:tr>
              <a:tr h="200660">
                <a:tc>
                  <a:txBody>
                    <a:bodyPr/>
                    <a:lstStyle/>
                    <a:p>
                      <a:pPr algn="r" fontAlgn="ctr"/>
                      <a:r>
                        <a:rPr lang="en-US" altLang="zh-CN" sz="1050" u="none" strike="noStrike">
                          <a:effectLst/>
                        </a:rPr>
                        <a:t>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10,683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10,709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27647</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10,510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10,510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586818368"/>
                  </a:ext>
                </a:extLst>
              </a:tr>
              <a:tr h="200660">
                <a:tc>
                  <a:txBody>
                    <a:bodyPr/>
                    <a:lstStyle/>
                    <a:p>
                      <a:pPr algn="r" fontAlgn="ctr"/>
                      <a:r>
                        <a:rPr lang="en-US" altLang="zh-CN" sz="1050" u="none" strike="noStrike">
                          <a:effectLst/>
                        </a:rPr>
                        <a:t>30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32,047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32,138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23254</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30,810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30,810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328609257"/>
                  </a:ext>
                </a:extLst>
              </a:tr>
              <a:tr h="200660">
                <a:tc>
                  <a:txBody>
                    <a:bodyPr/>
                    <a:lstStyle/>
                    <a:p>
                      <a:pPr algn="r" fontAlgn="ctr"/>
                      <a:r>
                        <a:rPr lang="en-US" altLang="zh-CN" sz="1050" u="none" strike="noStrike">
                          <a:effectLst/>
                        </a:rPr>
                        <a:t>50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53,146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53,466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32761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40,510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40,510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693706047"/>
                  </a:ext>
                </a:extLst>
              </a:tr>
              <a:tr h="200660">
                <a:tc>
                  <a:txBody>
                    <a:bodyPr/>
                    <a:lstStyle/>
                    <a:p>
                      <a:pPr algn="r" fontAlgn="ctr"/>
                      <a:r>
                        <a:rPr lang="en-US" altLang="zh-CN" sz="1050" u="none" strike="noStrike">
                          <a:effectLst/>
                        </a:rPr>
                        <a:t>100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105,687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107,003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29250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41,710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41,710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2703925752"/>
                  </a:ext>
                </a:extLst>
              </a:tr>
              <a:tr h="178435">
                <a:tc>
                  <a:txBody>
                    <a:bodyPr/>
                    <a:lstStyle/>
                    <a:p>
                      <a:pPr algn="r" fontAlgn="ctr"/>
                      <a:r>
                        <a:rPr lang="en-US" altLang="zh-CN" sz="1050" u="none" strike="noStrike">
                          <a:effectLst/>
                        </a:rPr>
                        <a:t>300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293,063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298,808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29,631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42,566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42,566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643312789"/>
                  </a:ext>
                </a:extLst>
              </a:tr>
              <a:tr h="178435">
                <a:tc>
                  <a:txBody>
                    <a:bodyPr/>
                    <a:lstStyle/>
                    <a:p>
                      <a:pPr algn="r" fontAlgn="ctr"/>
                      <a:r>
                        <a:rPr lang="en-US" altLang="zh-CN" sz="1050" u="none" strike="noStrike">
                          <a:effectLst/>
                        </a:rPr>
                        <a:t>500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502,900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329,172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33,268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42,841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dirty="0">
                          <a:effectLst/>
                        </a:rPr>
                        <a:t>42,841</a:t>
                      </a:r>
                      <a:endParaRPr lang="en-US" altLang="zh-CN" sz="1050" b="0" i="0" u="none" strike="noStrike" dirty="0">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926221844"/>
                  </a:ext>
                </a:extLst>
              </a:tr>
            </a:tbl>
          </a:graphicData>
        </a:graphic>
      </p:graphicFrame>
    </p:spTree>
    <p:extLst>
      <p:ext uri="{BB962C8B-B14F-4D97-AF65-F5344CB8AC3E}">
        <p14:creationId xmlns:p14="http://schemas.microsoft.com/office/powerpoint/2010/main" val="670665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AD3F8C-27B5-48C6-A2FE-0B2B3ED493F1}"/>
              </a:ext>
            </a:extLst>
          </p:cNvPr>
          <p:cNvSpPr>
            <a:spLocks noGrp="1"/>
          </p:cNvSpPr>
          <p:nvPr>
            <p:ph type="title"/>
          </p:nvPr>
        </p:nvSpPr>
        <p:spPr>
          <a:xfrm>
            <a:off x="838200" y="365125"/>
            <a:ext cx="10515600" cy="697685"/>
          </a:xfrm>
        </p:spPr>
        <p:txBody>
          <a:bodyPr>
            <a:noAutofit/>
          </a:bodyPr>
          <a:lstStyle/>
          <a:p>
            <a:r>
              <a:rPr lang="en-US" altLang="zh-CN" sz="2800" dirty="0">
                <a:latin typeface="微软雅黑" panose="020B0503020204020204" pitchFamily="34" charset="-122"/>
                <a:ea typeface="微软雅黑" panose="020B0503020204020204" pitchFamily="34" charset="-122"/>
              </a:rPr>
              <a:t>TS-Benchmark: a benchmark for time series databases</a:t>
            </a:r>
            <a:endParaRPr lang="zh-CN" altLang="en-US" sz="2800"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xmlns="" id="{076CE5DE-E85F-4768-8D57-4C85AFA0DEC6}"/>
              </a:ext>
            </a:extLst>
          </p:cNvPr>
          <p:cNvSpPr>
            <a:spLocks noGrp="1"/>
          </p:cNvSpPr>
          <p:nvPr>
            <p:ph idx="1"/>
          </p:nvPr>
        </p:nvSpPr>
        <p:spPr>
          <a:xfrm>
            <a:off x="838200" y="1345270"/>
            <a:ext cx="5423764" cy="5147606"/>
          </a:xfrm>
        </p:spPr>
        <p:txBody>
          <a:bodyPr>
            <a:noAutofit/>
          </a:bodyPr>
          <a:lstStyle/>
          <a:p>
            <a:pPr algn="just">
              <a:lnSpc>
                <a:spcPct val="120000"/>
              </a:lnSpc>
            </a:pPr>
            <a:r>
              <a:rPr lang="en-US" altLang="zh-CN" sz="1600" b="1" dirty="0">
                <a:latin typeface="微软雅黑" panose="020B0503020204020204" pitchFamily="34" charset="-122"/>
                <a:ea typeface="微软雅黑" panose="020B0503020204020204" pitchFamily="34" charset="-122"/>
              </a:rPr>
              <a:t>Appending Test – response times</a:t>
            </a:r>
            <a:endParaRPr lang="en-US" altLang="zh-CN" sz="1400" b="1" dirty="0">
              <a:latin typeface="微软雅黑" panose="020B0503020204020204" pitchFamily="34" charset="-122"/>
              <a:ea typeface="微软雅黑" panose="020B0503020204020204" pitchFamily="34" charset="-122"/>
            </a:endParaRPr>
          </a:p>
          <a:p>
            <a:pPr lvl="1" algn="just">
              <a:lnSpc>
                <a:spcPct val="120000"/>
              </a:lnSpc>
            </a:pPr>
            <a:r>
              <a:rPr lang="en-US" altLang="zh-CN" sz="1500" dirty="0">
                <a:latin typeface="微软雅黑" panose="020B0503020204020204" pitchFamily="34" charset="-122"/>
                <a:ea typeface="微软雅黑" panose="020B0503020204020204" pitchFamily="34" charset="-122"/>
              </a:rPr>
              <a:t>We</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have</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measured</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max,</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min,</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average response times of each data points handled by target databases.</a:t>
            </a:r>
          </a:p>
          <a:p>
            <a:pPr lvl="1" algn="just">
              <a:lnSpc>
                <a:spcPct val="120000"/>
              </a:lnSpc>
            </a:pPr>
            <a:endParaRPr lang="en-US" altLang="zh-CN" sz="1500" dirty="0">
              <a:latin typeface="微软雅黑" panose="020B0503020204020204" pitchFamily="34" charset="-122"/>
              <a:ea typeface="微软雅黑" panose="020B0503020204020204" pitchFamily="34" charset="-122"/>
            </a:endParaRPr>
          </a:p>
          <a:p>
            <a:pPr lvl="1" algn="just">
              <a:lnSpc>
                <a:spcPct val="120000"/>
              </a:lnSpc>
            </a:pPr>
            <a:r>
              <a:rPr lang="en-US" altLang="zh-CN" sz="1500" dirty="0">
                <a:latin typeface="微软雅黑" panose="020B0503020204020204" pitchFamily="34" charset="-122"/>
                <a:ea typeface="微软雅黑" panose="020B0503020204020204" pitchFamily="34" charset="-122"/>
              </a:rPr>
              <a:t>When </a:t>
            </a:r>
            <a:r>
              <a:rPr lang="en-US" altLang="zh-CN" sz="1500" dirty="0">
                <a:solidFill>
                  <a:srgbClr val="0000FF"/>
                </a:solidFill>
                <a:latin typeface="微软雅黑" panose="020B0503020204020204" pitchFamily="34" charset="-122"/>
                <a:ea typeface="微软雅黑" panose="020B0503020204020204" pitchFamily="34" charset="-122"/>
              </a:rPr>
              <a:t>concurrency is low, OpenTSDB</a:t>
            </a:r>
            <a:r>
              <a:rPr lang="en-US" altLang="zh-CN" sz="1500" dirty="0">
                <a:latin typeface="微软雅黑" panose="020B0503020204020204" pitchFamily="34" charset="-122"/>
                <a:ea typeface="微软雅黑" panose="020B0503020204020204" pitchFamily="34" charset="-122"/>
              </a:rPr>
              <a:t>(client number &lt;=300) and </a:t>
            </a:r>
            <a:r>
              <a:rPr lang="en-US" altLang="zh-CN" sz="1500" dirty="0">
                <a:solidFill>
                  <a:srgbClr val="0000FF"/>
                </a:solidFill>
                <a:latin typeface="微软雅黑" panose="020B0503020204020204" pitchFamily="34" charset="-122"/>
                <a:ea typeface="微软雅黑" panose="020B0503020204020204" pitchFamily="34" charset="-122"/>
              </a:rPr>
              <a:t>IotDB</a:t>
            </a:r>
            <a:r>
              <a:rPr lang="en-US" altLang="zh-CN" sz="1500" dirty="0">
                <a:latin typeface="微软雅黑" panose="020B0503020204020204" pitchFamily="34" charset="-122"/>
                <a:ea typeface="微软雅黑" panose="020B0503020204020204" pitchFamily="34" charset="-122"/>
              </a:rPr>
              <a:t> achieve better response times than </a:t>
            </a:r>
            <a:r>
              <a:rPr lang="en-US" altLang="zh-CN" sz="1500" dirty="0">
                <a:solidFill>
                  <a:srgbClr val="0000FF"/>
                </a:solidFill>
                <a:latin typeface="微软雅黑" panose="020B0503020204020204" pitchFamily="34" charset="-122"/>
                <a:ea typeface="微软雅黑" panose="020B0503020204020204" pitchFamily="34" charset="-122"/>
              </a:rPr>
              <a:t>InfluxDB.</a:t>
            </a:r>
            <a:endParaRPr lang="en-US" altLang="zh-CN" sz="1500" dirty="0">
              <a:latin typeface="微软雅黑" panose="020B0503020204020204" pitchFamily="34" charset="-122"/>
              <a:ea typeface="微软雅黑" panose="020B0503020204020204" pitchFamily="34" charset="-122"/>
            </a:endParaRPr>
          </a:p>
          <a:p>
            <a:pPr lvl="1" algn="just">
              <a:lnSpc>
                <a:spcPct val="120000"/>
              </a:lnSpc>
            </a:pPr>
            <a:r>
              <a:rPr lang="en-US" altLang="zh-CN" sz="1500" dirty="0">
                <a:latin typeface="微软雅黑" panose="020B0503020204020204" pitchFamily="34" charset="-122"/>
                <a:ea typeface="微软雅黑" panose="020B0503020204020204" pitchFamily="34" charset="-122"/>
              </a:rPr>
              <a:t>However when</a:t>
            </a:r>
            <a:r>
              <a:rPr lang="en-US" altLang="zh-CN" sz="1500" dirty="0">
                <a:solidFill>
                  <a:srgbClr val="0000FF"/>
                </a:solidFill>
                <a:latin typeface="微软雅黑" panose="020B0503020204020204" pitchFamily="34" charset="-122"/>
                <a:ea typeface="微软雅黑" panose="020B0503020204020204" pitchFamily="34" charset="-122"/>
              </a:rPr>
              <a:t> concurrency is high</a:t>
            </a:r>
            <a:r>
              <a:rPr lang="en-US" altLang="zh-CN" sz="1500" dirty="0">
                <a:latin typeface="微软雅黑" panose="020B0503020204020204" pitchFamily="34" charset="-122"/>
                <a:ea typeface="微软雅黑" panose="020B0503020204020204" pitchFamily="34" charset="-122"/>
              </a:rPr>
              <a:t>(client number &gt;300), </a:t>
            </a:r>
            <a:r>
              <a:rPr lang="en-US" altLang="zh-CN" sz="1500" dirty="0">
                <a:solidFill>
                  <a:srgbClr val="0000FF"/>
                </a:solidFill>
                <a:latin typeface="微软雅黑" panose="020B0503020204020204" pitchFamily="34" charset="-122"/>
                <a:ea typeface="微软雅黑" panose="020B0503020204020204" pitchFamily="34" charset="-122"/>
              </a:rPr>
              <a:t>InfluxDB</a:t>
            </a:r>
            <a:r>
              <a:rPr lang="en-US" altLang="zh-CN" sz="1500" dirty="0">
                <a:latin typeface="微软雅黑" panose="020B0503020204020204" pitchFamily="34" charset="-122"/>
                <a:ea typeface="微软雅黑" panose="020B0503020204020204" pitchFamily="34" charset="-122"/>
              </a:rPr>
              <a:t> achieves better response time than </a:t>
            </a:r>
            <a:r>
              <a:rPr lang="en-US" altLang="zh-CN" sz="1500" dirty="0">
                <a:solidFill>
                  <a:srgbClr val="0000FF"/>
                </a:solidFill>
                <a:latin typeface="微软雅黑" panose="020B0503020204020204" pitchFamily="34" charset="-122"/>
                <a:ea typeface="微软雅黑" panose="020B0503020204020204" pitchFamily="34" charset="-122"/>
              </a:rPr>
              <a:t>OpenTSDB</a:t>
            </a:r>
            <a:r>
              <a:rPr lang="en-US" altLang="zh-CN" sz="1500" dirty="0">
                <a:latin typeface="微软雅黑" panose="020B0503020204020204" pitchFamily="34" charset="-122"/>
                <a:ea typeface="微软雅黑" panose="020B0503020204020204" pitchFamily="34" charset="-122"/>
              </a:rPr>
              <a:t>, and equal response time to </a:t>
            </a:r>
            <a:r>
              <a:rPr lang="en-US" altLang="zh-CN" sz="1500" dirty="0">
                <a:solidFill>
                  <a:srgbClr val="0000FF"/>
                </a:solidFill>
                <a:latin typeface="微软雅黑" panose="020B0503020204020204" pitchFamily="34" charset="-122"/>
                <a:ea typeface="微软雅黑" panose="020B0503020204020204" pitchFamily="34" charset="-122"/>
              </a:rPr>
              <a:t>IotDB</a:t>
            </a:r>
            <a:r>
              <a:rPr lang="en-US" altLang="zh-CN" sz="1500" dirty="0">
                <a:latin typeface="微软雅黑" panose="020B0503020204020204" pitchFamily="34" charset="-122"/>
                <a:ea typeface="微软雅黑" panose="020B0503020204020204" pitchFamily="34" charset="-122"/>
              </a:rPr>
              <a:t>.</a:t>
            </a:r>
          </a:p>
          <a:p>
            <a:pPr lvl="1" algn="just">
              <a:lnSpc>
                <a:spcPct val="120000"/>
              </a:lnSpc>
            </a:pPr>
            <a:endParaRPr lang="en-US" altLang="zh-CN" sz="1500" dirty="0">
              <a:latin typeface="微软雅黑" panose="020B0503020204020204" pitchFamily="34" charset="-122"/>
              <a:ea typeface="微软雅黑" panose="020B0503020204020204" pitchFamily="34" charset="-122"/>
            </a:endParaRPr>
          </a:p>
          <a:p>
            <a:pPr lvl="1" algn="just">
              <a:lnSpc>
                <a:spcPct val="120000"/>
              </a:lnSpc>
            </a:pPr>
            <a:r>
              <a:rPr lang="en-US" altLang="zh-CN" sz="1500" dirty="0">
                <a:latin typeface="微软雅黑" panose="020B0503020204020204" pitchFamily="34" charset="-122"/>
                <a:ea typeface="微软雅黑" panose="020B0503020204020204" pitchFamily="34" charset="-122"/>
              </a:rPr>
              <a:t>Although when the concurrency is low, </a:t>
            </a:r>
            <a:r>
              <a:rPr lang="en-US" altLang="zh-CN" sz="1500" dirty="0">
                <a:solidFill>
                  <a:srgbClr val="0000FF"/>
                </a:solidFill>
                <a:latin typeface="微软雅黑" panose="020B0503020204020204" pitchFamily="34" charset="-122"/>
                <a:ea typeface="微软雅黑" panose="020B0503020204020204" pitchFamily="34" charset="-122"/>
              </a:rPr>
              <a:t>Druid</a:t>
            </a:r>
            <a:r>
              <a:rPr lang="en-US" altLang="zh-CN" sz="1500" dirty="0">
                <a:latin typeface="微软雅黑" panose="020B0503020204020204" pitchFamily="34" charset="-122"/>
                <a:ea typeface="微软雅黑" panose="020B0503020204020204" pitchFamily="34" charset="-122"/>
              </a:rPr>
              <a:t> is better than TimescaleDB in terms response time.</a:t>
            </a:r>
          </a:p>
          <a:p>
            <a:pPr lvl="1" algn="just">
              <a:lnSpc>
                <a:spcPct val="120000"/>
              </a:lnSpc>
            </a:pPr>
            <a:r>
              <a:rPr lang="en-US" altLang="zh-CN" sz="1500" dirty="0">
                <a:latin typeface="微软雅黑" panose="020B0503020204020204" pitchFamily="34" charset="-122"/>
                <a:ea typeface="微软雅黑" panose="020B0503020204020204" pitchFamily="34" charset="-122"/>
              </a:rPr>
              <a:t>Both </a:t>
            </a:r>
            <a:r>
              <a:rPr lang="en-US" altLang="zh-CN" sz="1500" dirty="0">
                <a:solidFill>
                  <a:srgbClr val="0000FF"/>
                </a:solidFill>
                <a:latin typeface="微软雅黑" panose="020B0503020204020204" pitchFamily="34" charset="-122"/>
                <a:ea typeface="微软雅黑" panose="020B0503020204020204" pitchFamily="34" charset="-122"/>
              </a:rPr>
              <a:t>Druid</a:t>
            </a:r>
            <a:r>
              <a:rPr lang="en-US" altLang="zh-CN" sz="1500" dirty="0">
                <a:latin typeface="微软雅黑" panose="020B0503020204020204" pitchFamily="34" charset="-122"/>
                <a:ea typeface="微软雅黑" panose="020B0503020204020204" pitchFamily="34" charset="-122"/>
              </a:rPr>
              <a:t> and </a:t>
            </a:r>
            <a:r>
              <a:rPr lang="en-US" altLang="zh-CN" sz="1500" dirty="0">
                <a:solidFill>
                  <a:srgbClr val="0000FF"/>
                </a:solidFill>
                <a:latin typeface="微软雅黑" panose="020B0503020204020204" pitchFamily="34" charset="-122"/>
                <a:ea typeface="微软雅黑" panose="020B0503020204020204" pitchFamily="34" charset="-122"/>
              </a:rPr>
              <a:t>TimescaleDB</a:t>
            </a:r>
            <a:r>
              <a:rPr lang="en-US" altLang="zh-CN" sz="1500" dirty="0">
                <a:latin typeface="微软雅黑" panose="020B0503020204020204" pitchFamily="34" charset="-122"/>
                <a:ea typeface="微软雅黑" panose="020B0503020204020204" pitchFamily="34" charset="-122"/>
              </a:rPr>
              <a:t> get the worst response times.</a:t>
            </a:r>
            <a:endParaRPr lang="en-US" altLang="zh-CN" sz="1400" dirty="0">
              <a:latin typeface="微软雅黑" panose="020B0503020204020204" pitchFamily="34" charset="-122"/>
              <a:ea typeface="微软雅黑" panose="020B0503020204020204" pitchFamily="34" charset="-122"/>
            </a:endParaRPr>
          </a:p>
          <a:p>
            <a:pPr algn="just">
              <a:lnSpc>
                <a:spcPct val="120000"/>
              </a:lnSpc>
            </a:pPr>
            <a:endParaRPr lang="zh-CN" altLang="en-US" sz="14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xmlns="" id="{F43F4112-2713-4B57-BAB2-A97BA63F6665}"/>
              </a:ext>
            </a:extLst>
          </p:cNvPr>
          <p:cNvPicPr>
            <a:picLocks noChangeAspect="1"/>
          </p:cNvPicPr>
          <p:nvPr/>
        </p:nvPicPr>
        <p:blipFill>
          <a:blip r:embed="rId2"/>
          <a:stretch>
            <a:fillRect/>
          </a:stretch>
        </p:blipFill>
        <p:spPr>
          <a:xfrm>
            <a:off x="6420222" y="3429000"/>
            <a:ext cx="5624598" cy="3311707"/>
          </a:xfrm>
          <a:prstGeom prst="rect">
            <a:avLst/>
          </a:prstGeom>
        </p:spPr>
      </p:pic>
      <p:graphicFrame>
        <p:nvGraphicFramePr>
          <p:cNvPr id="8" name="表格 7">
            <a:extLst>
              <a:ext uri="{FF2B5EF4-FFF2-40B4-BE49-F238E27FC236}">
                <a16:creationId xmlns:a16="http://schemas.microsoft.com/office/drawing/2014/main" xmlns="" id="{5637B93F-CC61-475A-AC75-E9287A40E181}"/>
              </a:ext>
            </a:extLst>
          </p:cNvPr>
          <p:cNvGraphicFramePr>
            <a:graphicFrameLocks noGrp="1"/>
          </p:cNvGraphicFramePr>
          <p:nvPr>
            <p:extLst>
              <p:ext uri="{D42A27DB-BD31-4B8C-83A1-F6EECF244321}">
                <p14:modId xmlns:p14="http://schemas.microsoft.com/office/powerpoint/2010/main" val="3862195090"/>
              </p:ext>
            </p:extLst>
          </p:nvPr>
        </p:nvGraphicFramePr>
        <p:xfrm>
          <a:off x="7327900" y="1096631"/>
          <a:ext cx="4025900" cy="2100487"/>
        </p:xfrm>
        <a:graphic>
          <a:graphicData uri="http://schemas.openxmlformats.org/drawingml/2006/table">
            <a:tbl>
              <a:tblPr>
                <a:tableStyleId>{5C22544A-7EE6-4342-B048-85BDC9FD1C3A}</a:tableStyleId>
              </a:tblPr>
              <a:tblGrid>
                <a:gridCol w="660400">
                  <a:extLst>
                    <a:ext uri="{9D8B030D-6E8A-4147-A177-3AD203B41FA5}">
                      <a16:colId xmlns:a16="http://schemas.microsoft.com/office/drawing/2014/main" xmlns="" val="984784935"/>
                    </a:ext>
                  </a:extLst>
                </a:gridCol>
                <a:gridCol w="660400">
                  <a:extLst>
                    <a:ext uri="{9D8B030D-6E8A-4147-A177-3AD203B41FA5}">
                      <a16:colId xmlns:a16="http://schemas.microsoft.com/office/drawing/2014/main" xmlns="" val="3300225268"/>
                    </a:ext>
                  </a:extLst>
                </a:gridCol>
                <a:gridCol w="660400">
                  <a:extLst>
                    <a:ext uri="{9D8B030D-6E8A-4147-A177-3AD203B41FA5}">
                      <a16:colId xmlns:a16="http://schemas.microsoft.com/office/drawing/2014/main" xmlns="" val="996604428"/>
                    </a:ext>
                  </a:extLst>
                </a:gridCol>
                <a:gridCol w="698500">
                  <a:extLst>
                    <a:ext uri="{9D8B030D-6E8A-4147-A177-3AD203B41FA5}">
                      <a16:colId xmlns:a16="http://schemas.microsoft.com/office/drawing/2014/main" xmlns="" val="944828577"/>
                    </a:ext>
                  </a:extLst>
                </a:gridCol>
                <a:gridCol w="685800">
                  <a:extLst>
                    <a:ext uri="{9D8B030D-6E8A-4147-A177-3AD203B41FA5}">
                      <a16:colId xmlns:a16="http://schemas.microsoft.com/office/drawing/2014/main" xmlns="" val="2080437831"/>
                    </a:ext>
                  </a:extLst>
                </a:gridCol>
                <a:gridCol w="660400">
                  <a:extLst>
                    <a:ext uri="{9D8B030D-6E8A-4147-A177-3AD203B41FA5}">
                      <a16:colId xmlns:a16="http://schemas.microsoft.com/office/drawing/2014/main" xmlns="" val="1195109770"/>
                    </a:ext>
                  </a:extLst>
                </a:gridCol>
              </a:tblGrid>
              <a:tr h="197485">
                <a:tc>
                  <a:txBody>
                    <a:bodyPr/>
                    <a:lstStyle/>
                    <a:p>
                      <a:pPr algn="l" fontAlgn="b"/>
                      <a:r>
                        <a:rPr lang="zh-CN" altLang="en-US" sz="1100" u="none" strike="noStrike">
                          <a:effectLst/>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InfluxDB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IotDB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TimescaleDB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Druid</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OpenTSDB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extLst>
                  <a:ext uri="{0D108BD9-81ED-4DB2-BD59-A6C34878D82A}">
                    <a16:rowId xmlns:a16="http://schemas.microsoft.com/office/drawing/2014/main" xmlns="" val="20257873"/>
                  </a:ext>
                </a:extLst>
              </a:tr>
              <a:tr h="200660">
                <a:tc>
                  <a:txBody>
                    <a:bodyPr/>
                    <a:lstStyle/>
                    <a:p>
                      <a:pPr algn="r" fontAlgn="ctr"/>
                      <a:r>
                        <a:rPr lang="en-US" altLang="zh-CN" sz="1050" u="none" strike="noStrike">
                          <a:effectLst/>
                        </a:rPr>
                        <a:t>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14,096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7,666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363347</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49,935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7,000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2442772999"/>
                  </a:ext>
                </a:extLst>
              </a:tr>
              <a:tr h="200660">
                <a:tc>
                  <a:txBody>
                    <a:bodyPr/>
                    <a:lstStyle/>
                    <a:p>
                      <a:pPr algn="r" fontAlgn="ctr"/>
                      <a:r>
                        <a:rPr lang="en-US" altLang="zh-CN" sz="1050" u="none" strike="noStrike">
                          <a:effectLst/>
                        </a:rPr>
                        <a:t>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14,054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6,412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380465</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49,429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7,130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4200764607"/>
                  </a:ext>
                </a:extLst>
              </a:tr>
              <a:tr h="200660">
                <a:tc>
                  <a:txBody>
                    <a:bodyPr/>
                    <a:lstStyle/>
                    <a:p>
                      <a:pPr algn="r" fontAlgn="ctr"/>
                      <a:r>
                        <a:rPr lang="en-US" altLang="zh-CN" sz="1050" u="none" strike="noStrike">
                          <a:effectLst/>
                        </a:rPr>
                        <a:t>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13,720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6,129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428345</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48,281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7,422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3929101993"/>
                  </a:ext>
                </a:extLst>
              </a:tr>
              <a:tr h="200660">
                <a:tc>
                  <a:txBody>
                    <a:bodyPr/>
                    <a:lstStyle/>
                    <a:p>
                      <a:pPr algn="r" fontAlgn="ctr"/>
                      <a:r>
                        <a:rPr lang="en-US" altLang="zh-CN" sz="1050" u="none" strike="noStrike">
                          <a:effectLst/>
                        </a:rPr>
                        <a:t>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14,156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6,282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332666</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49,568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8,369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344950645"/>
                  </a:ext>
                </a:extLst>
              </a:tr>
              <a:tr h="200660">
                <a:tc>
                  <a:txBody>
                    <a:bodyPr/>
                    <a:lstStyle/>
                    <a:p>
                      <a:pPr algn="r" fontAlgn="ctr"/>
                      <a:r>
                        <a:rPr lang="en-US" altLang="zh-CN" sz="1050" u="none" strike="noStrike">
                          <a:effectLst/>
                        </a:rPr>
                        <a:t>30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14,297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6,274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2131416</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68,728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8,601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360982133"/>
                  </a:ext>
                </a:extLst>
              </a:tr>
              <a:tr h="200660">
                <a:tc>
                  <a:txBody>
                    <a:bodyPr/>
                    <a:lstStyle/>
                    <a:p>
                      <a:pPr algn="r" fontAlgn="ctr"/>
                      <a:r>
                        <a:rPr lang="en-US" altLang="zh-CN" sz="1050" u="none" strike="noStrike">
                          <a:effectLst/>
                        </a:rPr>
                        <a:t>50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15,461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5,856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7015567</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194,478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9,934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850996220"/>
                  </a:ext>
                </a:extLst>
              </a:tr>
              <a:tr h="200660">
                <a:tc>
                  <a:txBody>
                    <a:bodyPr/>
                    <a:lstStyle/>
                    <a:p>
                      <a:pPr algn="r" fontAlgn="ctr"/>
                      <a:r>
                        <a:rPr lang="en-US" altLang="zh-CN" sz="1050" u="none" strike="noStrike">
                          <a:effectLst/>
                        </a:rPr>
                        <a:t>100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20,575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5,666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3765096</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752,511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11,412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190831162"/>
                  </a:ext>
                </a:extLst>
              </a:tr>
              <a:tr h="178435">
                <a:tc>
                  <a:txBody>
                    <a:bodyPr/>
                    <a:lstStyle/>
                    <a:p>
                      <a:pPr algn="r" fontAlgn="ctr"/>
                      <a:r>
                        <a:rPr lang="en-US" altLang="zh-CN" sz="1050" u="none" strike="noStrike">
                          <a:effectLst/>
                        </a:rPr>
                        <a:t>300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59,317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59,317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3,103,219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3,083,258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298,656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2500851544"/>
                  </a:ext>
                </a:extLst>
              </a:tr>
              <a:tr h="178435">
                <a:tc>
                  <a:txBody>
                    <a:bodyPr/>
                    <a:lstStyle/>
                    <a:p>
                      <a:pPr algn="r" fontAlgn="ctr"/>
                      <a:r>
                        <a:rPr lang="en-US" altLang="zh-CN" sz="1050" u="none" strike="noStrike">
                          <a:effectLst/>
                        </a:rPr>
                        <a:t>500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84,571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84,571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2,600,111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5,419,355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dirty="0">
                          <a:effectLst/>
                        </a:rPr>
                        <a:t>993,259</a:t>
                      </a:r>
                      <a:endParaRPr lang="en-US" altLang="zh-CN" sz="1050" b="0" i="0" u="none" strike="noStrike" dirty="0">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334987783"/>
                  </a:ext>
                </a:extLst>
              </a:tr>
            </a:tbl>
          </a:graphicData>
        </a:graphic>
      </p:graphicFrame>
    </p:spTree>
    <p:extLst>
      <p:ext uri="{BB962C8B-B14F-4D97-AF65-F5344CB8AC3E}">
        <p14:creationId xmlns:p14="http://schemas.microsoft.com/office/powerpoint/2010/main" val="8448917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AD3F8C-27B5-48C6-A2FE-0B2B3ED493F1}"/>
              </a:ext>
            </a:extLst>
          </p:cNvPr>
          <p:cNvSpPr>
            <a:spLocks noGrp="1"/>
          </p:cNvSpPr>
          <p:nvPr>
            <p:ph type="title"/>
          </p:nvPr>
        </p:nvSpPr>
        <p:spPr>
          <a:xfrm>
            <a:off x="838200" y="365125"/>
            <a:ext cx="10515600" cy="697685"/>
          </a:xfrm>
        </p:spPr>
        <p:txBody>
          <a:bodyPr>
            <a:noAutofit/>
          </a:bodyPr>
          <a:lstStyle/>
          <a:p>
            <a:r>
              <a:rPr lang="en-US" altLang="zh-CN" sz="2800" dirty="0">
                <a:latin typeface="微软雅黑" panose="020B0503020204020204" pitchFamily="34" charset="-122"/>
                <a:ea typeface="微软雅黑" panose="020B0503020204020204" pitchFamily="34" charset="-122"/>
              </a:rPr>
              <a:t>TS-Benchmark: a benchmark for time series databases</a:t>
            </a:r>
            <a:endParaRPr lang="zh-CN" altLang="en-US" sz="2800"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xmlns="" id="{076CE5DE-E85F-4768-8D57-4C85AFA0DEC6}"/>
              </a:ext>
            </a:extLst>
          </p:cNvPr>
          <p:cNvSpPr>
            <a:spLocks noGrp="1"/>
          </p:cNvSpPr>
          <p:nvPr>
            <p:ph idx="1"/>
          </p:nvPr>
        </p:nvSpPr>
        <p:spPr>
          <a:xfrm>
            <a:off x="838200" y="1345270"/>
            <a:ext cx="5423764" cy="5147606"/>
          </a:xfrm>
        </p:spPr>
        <p:txBody>
          <a:bodyPr>
            <a:noAutofit/>
          </a:bodyPr>
          <a:lstStyle/>
          <a:p>
            <a:pPr algn="just">
              <a:lnSpc>
                <a:spcPct val="120000"/>
              </a:lnSpc>
            </a:pPr>
            <a:r>
              <a:rPr lang="en-US" altLang="zh-CN" sz="1600" b="1" dirty="0">
                <a:latin typeface="微软雅黑" panose="020B0503020204020204" pitchFamily="34" charset="-122"/>
                <a:ea typeface="微软雅黑" panose="020B0503020204020204" pitchFamily="34" charset="-122"/>
              </a:rPr>
              <a:t>Query Test – throughput</a:t>
            </a:r>
            <a:endParaRPr lang="en-US" altLang="zh-CN" sz="1500" b="1" dirty="0">
              <a:latin typeface="微软雅黑" panose="020B0503020204020204" pitchFamily="34" charset="-122"/>
              <a:ea typeface="微软雅黑" panose="020B0503020204020204" pitchFamily="34" charset="-122"/>
            </a:endParaRPr>
          </a:p>
          <a:p>
            <a:pPr algn="just">
              <a:lnSpc>
                <a:spcPct val="120000"/>
              </a:lnSpc>
            </a:pPr>
            <a:r>
              <a:rPr lang="en-US" altLang="zh-CN" sz="1500" dirty="0">
                <a:latin typeface="微软雅黑" panose="020B0503020204020204" pitchFamily="34" charset="-122"/>
                <a:ea typeface="微软雅黑" panose="020B0503020204020204" pitchFamily="34" charset="-122"/>
              </a:rPr>
              <a:t>We increase client numbers to increase query pressure on target databases, and measure query throughput and max, min, average response time of each query </a:t>
            </a:r>
          </a:p>
          <a:p>
            <a:pPr lvl="1" algn="just">
              <a:lnSpc>
                <a:spcPct val="120000"/>
              </a:lnSpc>
            </a:pPr>
            <a:r>
              <a:rPr lang="en-US" altLang="zh-CN" sz="1500" dirty="0">
                <a:latin typeface="微软雅黑" panose="020B0503020204020204" pitchFamily="34" charset="-122"/>
                <a:ea typeface="微软雅黑" panose="020B0503020204020204" pitchFamily="34" charset="-122"/>
              </a:rPr>
              <a:t>Each client sent 20 request /sec, the think time is set to 50ms</a:t>
            </a:r>
          </a:p>
          <a:p>
            <a:pPr lvl="1" algn="just">
              <a:lnSpc>
                <a:spcPct val="120000"/>
              </a:lnSpc>
            </a:pPr>
            <a:r>
              <a:rPr lang="en-US" altLang="zh-CN" sz="1500" dirty="0">
                <a:latin typeface="微软雅黑" panose="020B0503020204020204" pitchFamily="34" charset="-122"/>
                <a:ea typeface="微软雅黑" panose="020B0503020204020204" pitchFamily="34" charset="-122"/>
              </a:rPr>
              <a:t>The query workload include window query for monitoring purpose, and aggregation query for problem diagnosis purpose, the mix ratio is 9:1</a:t>
            </a:r>
          </a:p>
          <a:p>
            <a:pPr lvl="1" algn="just">
              <a:lnSpc>
                <a:spcPct val="120000"/>
              </a:lnSpc>
            </a:pPr>
            <a:endParaRPr lang="en-US" altLang="zh-CN" sz="1500" dirty="0">
              <a:latin typeface="微软雅黑" panose="020B0503020204020204" pitchFamily="34" charset="-122"/>
              <a:ea typeface="微软雅黑" panose="020B0503020204020204" pitchFamily="34" charset="-122"/>
            </a:endParaRPr>
          </a:p>
          <a:p>
            <a:pPr algn="just">
              <a:lnSpc>
                <a:spcPct val="120000"/>
              </a:lnSpc>
            </a:pPr>
            <a:r>
              <a:rPr lang="en-US" altLang="zh-CN" sz="1500" dirty="0">
                <a:latin typeface="微软雅黑" panose="020B0503020204020204" pitchFamily="34" charset="-122"/>
                <a:ea typeface="微软雅黑" panose="020B0503020204020204" pitchFamily="34" charset="-122"/>
              </a:rPr>
              <a:t>With increasing of the client number, </a:t>
            </a:r>
            <a:r>
              <a:rPr lang="en-US" altLang="zh-CN" sz="1500" dirty="0">
                <a:solidFill>
                  <a:srgbClr val="0000FF"/>
                </a:solidFill>
                <a:latin typeface="微软雅黑" panose="020B0503020204020204" pitchFamily="34" charset="-122"/>
                <a:ea typeface="微软雅黑" panose="020B0503020204020204" pitchFamily="34" charset="-122"/>
              </a:rPr>
              <a:t>InfluxDB</a:t>
            </a:r>
            <a:r>
              <a:rPr lang="en-US" altLang="zh-CN" sz="1500" dirty="0">
                <a:latin typeface="微软雅黑" panose="020B0503020204020204" pitchFamily="34" charset="-122"/>
                <a:ea typeface="微软雅黑" panose="020B0503020204020204" pitchFamily="34" charset="-122"/>
              </a:rPr>
              <a:t> and </a:t>
            </a:r>
            <a:r>
              <a:rPr lang="en-US" altLang="zh-CN" sz="1500" dirty="0">
                <a:solidFill>
                  <a:srgbClr val="0000FF"/>
                </a:solidFill>
                <a:latin typeface="微软雅黑" panose="020B0503020204020204" pitchFamily="34" charset="-122"/>
                <a:ea typeface="微软雅黑" panose="020B0503020204020204" pitchFamily="34" charset="-122"/>
              </a:rPr>
              <a:t>IotDB</a:t>
            </a:r>
            <a:r>
              <a:rPr lang="en-US" altLang="zh-CN" sz="1500" dirty="0">
                <a:latin typeface="微软雅黑" panose="020B0503020204020204" pitchFamily="34" charset="-122"/>
                <a:ea typeface="微软雅黑" panose="020B0503020204020204" pitchFamily="34" charset="-122"/>
              </a:rPr>
              <a:t> achieve much higher throughput than other database, IotDB achieves the highest throughput.</a:t>
            </a:r>
          </a:p>
          <a:p>
            <a:pPr algn="just">
              <a:lnSpc>
                <a:spcPct val="120000"/>
              </a:lnSpc>
            </a:pPr>
            <a:r>
              <a:rPr lang="en-US" altLang="zh-CN" sz="1500" dirty="0">
                <a:solidFill>
                  <a:srgbClr val="0000FF"/>
                </a:solidFill>
                <a:latin typeface="微软雅黑" panose="020B0503020204020204" pitchFamily="34" charset="-122"/>
                <a:ea typeface="微软雅黑" panose="020B0503020204020204" pitchFamily="34" charset="-122"/>
              </a:rPr>
              <a:t>TimescaleDB, Druid </a:t>
            </a:r>
            <a:r>
              <a:rPr lang="en-US" altLang="zh-CN" sz="1500" dirty="0">
                <a:latin typeface="微软雅黑" panose="020B0503020204020204" pitchFamily="34" charset="-122"/>
                <a:ea typeface="微软雅黑" panose="020B0503020204020204" pitchFamily="34" charset="-122"/>
              </a:rPr>
              <a:t>achieve less throughput.</a:t>
            </a:r>
          </a:p>
          <a:p>
            <a:pPr algn="just">
              <a:lnSpc>
                <a:spcPct val="120000"/>
              </a:lnSpc>
            </a:pPr>
            <a:r>
              <a:rPr lang="en-US" altLang="zh-CN" sz="1500" dirty="0">
                <a:latin typeface="微软雅黑" panose="020B0503020204020204" pitchFamily="34" charset="-122"/>
                <a:ea typeface="微软雅黑" panose="020B0503020204020204" pitchFamily="34" charset="-122"/>
              </a:rPr>
              <a:t>And </a:t>
            </a:r>
            <a:r>
              <a:rPr lang="en-US" altLang="zh-CN" sz="1500" dirty="0">
                <a:solidFill>
                  <a:srgbClr val="0000FF"/>
                </a:solidFill>
                <a:latin typeface="微软雅黑" panose="020B0503020204020204" pitchFamily="34" charset="-122"/>
                <a:ea typeface="微软雅黑" panose="020B0503020204020204" pitchFamily="34" charset="-122"/>
              </a:rPr>
              <a:t>OpenTSDB</a:t>
            </a:r>
            <a:r>
              <a:rPr lang="en-US" altLang="zh-CN" sz="1500" dirty="0">
                <a:latin typeface="微软雅黑" panose="020B0503020204020204" pitchFamily="34" charset="-122"/>
                <a:ea typeface="微软雅黑" panose="020B0503020204020204" pitchFamily="34" charset="-122"/>
              </a:rPr>
              <a:t> performs the worst.</a:t>
            </a:r>
          </a:p>
          <a:p>
            <a:pPr lvl="1" algn="just">
              <a:lnSpc>
                <a:spcPct val="120000"/>
              </a:lnSpc>
            </a:pPr>
            <a:endParaRPr lang="en-US" altLang="zh-CN" sz="1500" dirty="0">
              <a:latin typeface="微软雅黑" panose="020B0503020204020204" pitchFamily="34" charset="-122"/>
              <a:ea typeface="微软雅黑" panose="020B0503020204020204" pitchFamily="34" charset="-122"/>
            </a:endParaRPr>
          </a:p>
          <a:p>
            <a:pPr algn="just">
              <a:lnSpc>
                <a:spcPct val="120000"/>
              </a:lnSpc>
            </a:pPr>
            <a:endParaRPr lang="zh-CN" altLang="en-US" sz="1500"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xmlns="" id="{50637E99-C189-4038-989E-92D9B53843BA}"/>
              </a:ext>
            </a:extLst>
          </p:cNvPr>
          <p:cNvPicPr>
            <a:picLocks noChangeAspect="1"/>
          </p:cNvPicPr>
          <p:nvPr/>
        </p:nvPicPr>
        <p:blipFill>
          <a:blip r:embed="rId2"/>
          <a:stretch>
            <a:fillRect/>
          </a:stretch>
        </p:blipFill>
        <p:spPr>
          <a:xfrm>
            <a:off x="6337832" y="3322479"/>
            <a:ext cx="5651142" cy="3243487"/>
          </a:xfrm>
          <a:prstGeom prst="rect">
            <a:avLst/>
          </a:prstGeom>
        </p:spPr>
      </p:pic>
      <p:graphicFrame>
        <p:nvGraphicFramePr>
          <p:cNvPr id="8" name="表格 7">
            <a:extLst>
              <a:ext uri="{FF2B5EF4-FFF2-40B4-BE49-F238E27FC236}">
                <a16:creationId xmlns:a16="http://schemas.microsoft.com/office/drawing/2014/main" xmlns="" id="{DB7BEA84-EDD8-4305-AF10-471F9DB0E6F2}"/>
              </a:ext>
            </a:extLst>
          </p:cNvPr>
          <p:cNvGraphicFramePr>
            <a:graphicFrameLocks noGrp="1"/>
          </p:cNvGraphicFramePr>
          <p:nvPr>
            <p:extLst>
              <p:ext uri="{D42A27DB-BD31-4B8C-83A1-F6EECF244321}">
                <p14:modId xmlns:p14="http://schemas.microsoft.com/office/powerpoint/2010/main" val="1889541482"/>
              </p:ext>
            </p:extLst>
          </p:nvPr>
        </p:nvGraphicFramePr>
        <p:xfrm>
          <a:off x="6939786" y="1230302"/>
          <a:ext cx="4114800" cy="1924685"/>
        </p:xfrm>
        <a:graphic>
          <a:graphicData uri="http://schemas.openxmlformats.org/drawingml/2006/table">
            <a:tbl>
              <a:tblPr>
                <a:tableStyleId>{5C22544A-7EE6-4342-B048-85BDC9FD1C3A}</a:tableStyleId>
              </a:tblPr>
              <a:tblGrid>
                <a:gridCol w="660400">
                  <a:extLst>
                    <a:ext uri="{9D8B030D-6E8A-4147-A177-3AD203B41FA5}">
                      <a16:colId xmlns:a16="http://schemas.microsoft.com/office/drawing/2014/main" xmlns="" val="1576008968"/>
                    </a:ext>
                  </a:extLst>
                </a:gridCol>
                <a:gridCol w="660400">
                  <a:extLst>
                    <a:ext uri="{9D8B030D-6E8A-4147-A177-3AD203B41FA5}">
                      <a16:colId xmlns:a16="http://schemas.microsoft.com/office/drawing/2014/main" xmlns="" val="2908311554"/>
                    </a:ext>
                  </a:extLst>
                </a:gridCol>
                <a:gridCol w="660400">
                  <a:extLst>
                    <a:ext uri="{9D8B030D-6E8A-4147-A177-3AD203B41FA5}">
                      <a16:colId xmlns:a16="http://schemas.microsoft.com/office/drawing/2014/main" xmlns="" val="405471146"/>
                    </a:ext>
                  </a:extLst>
                </a:gridCol>
                <a:gridCol w="660400">
                  <a:extLst>
                    <a:ext uri="{9D8B030D-6E8A-4147-A177-3AD203B41FA5}">
                      <a16:colId xmlns:a16="http://schemas.microsoft.com/office/drawing/2014/main" xmlns="" val="18724606"/>
                    </a:ext>
                  </a:extLst>
                </a:gridCol>
                <a:gridCol w="660400">
                  <a:extLst>
                    <a:ext uri="{9D8B030D-6E8A-4147-A177-3AD203B41FA5}">
                      <a16:colId xmlns:a16="http://schemas.microsoft.com/office/drawing/2014/main" xmlns="" val="2673014342"/>
                    </a:ext>
                  </a:extLst>
                </a:gridCol>
                <a:gridCol w="812800">
                  <a:extLst>
                    <a:ext uri="{9D8B030D-6E8A-4147-A177-3AD203B41FA5}">
                      <a16:colId xmlns:a16="http://schemas.microsoft.com/office/drawing/2014/main" xmlns="" val="2584100376"/>
                    </a:ext>
                  </a:extLst>
                </a:gridCol>
              </a:tblGrid>
              <a:tr h="197485">
                <a:tc>
                  <a:txBody>
                    <a:bodyPr/>
                    <a:lstStyle/>
                    <a:p>
                      <a:pPr algn="l" fontAlgn="b"/>
                      <a:r>
                        <a:rPr lang="zh-CN" altLang="en-US" sz="1100" u="none" strike="noStrike">
                          <a:effectLst/>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InfluxDB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IotDB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TimescaleDB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Druid</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OpenTSDB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extLst>
                  <a:ext uri="{0D108BD9-81ED-4DB2-BD59-A6C34878D82A}">
                    <a16:rowId xmlns:a16="http://schemas.microsoft.com/office/drawing/2014/main" xmlns="" val="633417677"/>
                  </a:ext>
                </a:extLst>
              </a:tr>
              <a:tr h="200660">
                <a:tc>
                  <a:txBody>
                    <a:bodyPr/>
                    <a:lstStyle/>
                    <a:p>
                      <a:pPr algn="just" fontAlgn="ctr"/>
                      <a:r>
                        <a:rPr lang="en-US" altLang="zh-CN" sz="1050" u="none" strike="noStrike">
                          <a:effectLst/>
                        </a:rPr>
                        <a:t>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16 </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200" u="none" strike="noStrike">
                          <a:effectLst/>
                        </a:rPr>
                        <a:t>22</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0.0489 </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2094933876"/>
                  </a:ext>
                </a:extLst>
              </a:tr>
              <a:tr h="197485">
                <a:tc>
                  <a:txBody>
                    <a:bodyPr/>
                    <a:lstStyle/>
                    <a:p>
                      <a:pPr algn="just" fontAlgn="ctr"/>
                      <a:r>
                        <a:rPr lang="en-US" altLang="zh-CN" sz="1050" u="none" strike="noStrike">
                          <a:effectLst/>
                        </a:rPr>
                        <a:t>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49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56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43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44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0.0455 </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1006875289"/>
                  </a:ext>
                </a:extLst>
              </a:tr>
              <a:tr h="197485">
                <a:tc>
                  <a:txBody>
                    <a:bodyPr/>
                    <a:lstStyle/>
                    <a:p>
                      <a:pPr algn="just" fontAlgn="ctr"/>
                      <a:r>
                        <a:rPr lang="en-US" altLang="zh-CN" sz="1050" u="none" strike="noStrike">
                          <a:effectLst/>
                        </a:rPr>
                        <a:t>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83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95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44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69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0.0388 </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1718554036"/>
                  </a:ext>
                </a:extLst>
              </a:tr>
              <a:tr h="197485">
                <a:tc>
                  <a:txBody>
                    <a:bodyPr/>
                    <a:lstStyle/>
                    <a:p>
                      <a:pPr algn="just" fontAlgn="ctr"/>
                      <a:r>
                        <a:rPr lang="en-US" altLang="zh-CN" sz="1050" u="none" strike="noStrike">
                          <a:effectLst/>
                        </a:rPr>
                        <a:t>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167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191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55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111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0.0164 </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2520499194"/>
                  </a:ext>
                </a:extLst>
              </a:tr>
              <a:tr h="200660">
                <a:tc>
                  <a:txBody>
                    <a:bodyPr/>
                    <a:lstStyle/>
                    <a:p>
                      <a:pPr algn="just" fontAlgn="ctr"/>
                      <a:r>
                        <a:rPr lang="en-US" altLang="zh-CN" sz="1050" u="none" strike="noStrike">
                          <a:effectLst/>
                        </a:rPr>
                        <a:t>30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505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577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200" u="none" strike="noStrike">
                          <a:effectLst/>
                        </a:rPr>
                        <a:t>80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104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0.0127 </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1860866465"/>
                  </a:ext>
                </a:extLst>
              </a:tr>
              <a:tr h="200660">
                <a:tc>
                  <a:txBody>
                    <a:bodyPr/>
                    <a:lstStyle/>
                    <a:p>
                      <a:pPr algn="just" fontAlgn="ctr"/>
                      <a:r>
                        <a:rPr lang="en-US" altLang="zh-CN" sz="1050" u="none" strike="noStrike">
                          <a:effectLst/>
                        </a:rPr>
                        <a:t>50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770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948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200" u="none" strike="noStrike">
                          <a:effectLst/>
                        </a:rPr>
                        <a:t>93</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108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0.0112 </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3036648404"/>
                  </a:ext>
                </a:extLst>
              </a:tr>
              <a:tr h="197485">
                <a:tc>
                  <a:txBody>
                    <a:bodyPr/>
                    <a:lstStyle/>
                    <a:p>
                      <a:pPr algn="just" fontAlgn="ctr"/>
                      <a:r>
                        <a:rPr lang="en-US" altLang="zh-CN" sz="1050" u="none" strike="noStrike">
                          <a:effectLst/>
                        </a:rPr>
                        <a:t>100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1,106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1,911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131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108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0.0084 </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3548657746"/>
                  </a:ext>
                </a:extLst>
              </a:tr>
              <a:tr h="197485">
                <a:tc>
                  <a:txBody>
                    <a:bodyPr/>
                    <a:lstStyle/>
                    <a:p>
                      <a:pPr algn="just" fontAlgn="ctr"/>
                      <a:r>
                        <a:rPr lang="en-US" altLang="zh-CN" sz="1050" u="none" strike="noStrike">
                          <a:effectLst/>
                        </a:rPr>
                        <a:t>150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1,138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2,878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193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106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dirty="0">
                          <a:effectLst/>
                        </a:rPr>
                        <a:t>0.0072 </a:t>
                      </a:r>
                      <a:endParaRPr lang="en-US" altLang="zh-CN" sz="105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1307027809"/>
                  </a:ext>
                </a:extLst>
              </a:tr>
            </a:tbl>
          </a:graphicData>
        </a:graphic>
      </p:graphicFrame>
    </p:spTree>
    <p:extLst>
      <p:ext uri="{BB962C8B-B14F-4D97-AF65-F5344CB8AC3E}">
        <p14:creationId xmlns:p14="http://schemas.microsoft.com/office/powerpoint/2010/main" val="4135519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AD3F8C-27B5-48C6-A2FE-0B2B3ED493F1}"/>
              </a:ext>
            </a:extLst>
          </p:cNvPr>
          <p:cNvSpPr>
            <a:spLocks noGrp="1"/>
          </p:cNvSpPr>
          <p:nvPr>
            <p:ph type="title"/>
          </p:nvPr>
        </p:nvSpPr>
        <p:spPr>
          <a:xfrm>
            <a:off x="838200" y="365125"/>
            <a:ext cx="10515600" cy="697685"/>
          </a:xfrm>
        </p:spPr>
        <p:txBody>
          <a:bodyPr>
            <a:noAutofit/>
          </a:bodyPr>
          <a:lstStyle/>
          <a:p>
            <a:r>
              <a:rPr lang="en-US" altLang="zh-CN" sz="2800" dirty="0">
                <a:latin typeface="微软雅黑" panose="020B0503020204020204" pitchFamily="34" charset="-122"/>
                <a:ea typeface="微软雅黑" panose="020B0503020204020204" pitchFamily="34" charset="-122"/>
              </a:rPr>
              <a:t>TS-Benchmark: a benchmark for time series databases</a:t>
            </a:r>
            <a:endParaRPr lang="zh-CN" altLang="en-US" sz="2800"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xmlns="" id="{076CE5DE-E85F-4768-8D57-4C85AFA0DEC6}"/>
              </a:ext>
            </a:extLst>
          </p:cNvPr>
          <p:cNvSpPr>
            <a:spLocks noGrp="1"/>
          </p:cNvSpPr>
          <p:nvPr>
            <p:ph idx="1"/>
          </p:nvPr>
        </p:nvSpPr>
        <p:spPr>
          <a:xfrm>
            <a:off x="838200" y="1345270"/>
            <a:ext cx="5423764" cy="5147606"/>
          </a:xfrm>
        </p:spPr>
        <p:txBody>
          <a:bodyPr>
            <a:noAutofit/>
          </a:bodyPr>
          <a:lstStyle/>
          <a:p>
            <a:pPr algn="just">
              <a:lnSpc>
                <a:spcPct val="120000"/>
              </a:lnSpc>
            </a:pPr>
            <a:r>
              <a:rPr lang="en-US" altLang="zh-CN" sz="1600" b="1" dirty="0">
                <a:latin typeface="微软雅黑" panose="020B0503020204020204" pitchFamily="34" charset="-122"/>
                <a:ea typeface="微软雅黑" panose="020B0503020204020204" pitchFamily="34" charset="-122"/>
              </a:rPr>
              <a:t>Query Test – response time</a:t>
            </a:r>
            <a:endParaRPr lang="en-US" altLang="zh-CN" sz="1500" b="1" dirty="0">
              <a:latin typeface="微软雅黑" panose="020B0503020204020204" pitchFamily="34" charset="-122"/>
              <a:ea typeface="微软雅黑" panose="020B0503020204020204" pitchFamily="34" charset="-122"/>
            </a:endParaRPr>
          </a:p>
          <a:p>
            <a:pPr lvl="1" algn="just">
              <a:lnSpc>
                <a:spcPct val="120000"/>
              </a:lnSpc>
            </a:pPr>
            <a:r>
              <a:rPr lang="en-US" altLang="zh-CN" sz="1600" dirty="0">
                <a:solidFill>
                  <a:srgbClr val="0000FF"/>
                </a:solidFill>
                <a:latin typeface="微软雅黑" panose="020B0503020204020204" pitchFamily="34" charset="-122"/>
                <a:ea typeface="微软雅黑" panose="020B0503020204020204" pitchFamily="34" charset="-122"/>
              </a:rPr>
              <a:t>IotDB</a:t>
            </a:r>
            <a:r>
              <a:rPr lang="en-US" altLang="zh-CN" sz="1600" dirty="0">
                <a:latin typeface="微软雅黑" panose="020B0503020204020204" pitchFamily="34" charset="-122"/>
                <a:ea typeface="微软雅黑" panose="020B0503020204020204" pitchFamily="34" charset="-122"/>
              </a:rPr>
              <a:t> achieves better response time than other databases.</a:t>
            </a:r>
          </a:p>
          <a:p>
            <a:pPr lvl="1" algn="just">
              <a:lnSpc>
                <a:spcPct val="120000"/>
              </a:lnSpc>
            </a:pPr>
            <a:r>
              <a:rPr lang="en-US" altLang="zh-CN" sz="1600" dirty="0">
                <a:solidFill>
                  <a:srgbClr val="0000FF"/>
                </a:solidFill>
                <a:latin typeface="微软雅黑" panose="020B0503020204020204" pitchFamily="34" charset="-122"/>
                <a:ea typeface="微软雅黑" panose="020B0503020204020204" pitchFamily="34" charset="-122"/>
              </a:rPr>
              <a:t>InfluxDB</a:t>
            </a:r>
            <a:r>
              <a:rPr lang="en-US" altLang="zh-CN" sz="1600" dirty="0">
                <a:latin typeface="微软雅黑" panose="020B0503020204020204" pitchFamily="34" charset="-122"/>
                <a:ea typeface="微软雅黑" panose="020B0503020204020204" pitchFamily="34" charset="-122"/>
              </a:rPr>
              <a:t> is second to IotDB, followed by </a:t>
            </a:r>
            <a:r>
              <a:rPr lang="en-US" altLang="zh-CN" sz="1600" dirty="0">
                <a:solidFill>
                  <a:srgbClr val="0000FF"/>
                </a:solidFill>
                <a:latin typeface="微软雅黑" panose="020B0503020204020204" pitchFamily="34" charset="-122"/>
                <a:ea typeface="微软雅黑" panose="020B0503020204020204" pitchFamily="34" charset="-122"/>
              </a:rPr>
              <a:t>Druid</a:t>
            </a:r>
            <a:r>
              <a:rPr lang="en-US" altLang="zh-CN" sz="1600" dirty="0">
                <a:latin typeface="微软雅黑" panose="020B0503020204020204" pitchFamily="34" charset="-122"/>
                <a:ea typeface="微软雅黑" panose="020B0503020204020204" pitchFamily="34" charset="-122"/>
              </a:rPr>
              <a:t>.</a:t>
            </a:r>
          </a:p>
          <a:p>
            <a:pPr lvl="1" algn="just">
              <a:lnSpc>
                <a:spcPct val="120000"/>
              </a:lnSpc>
            </a:pPr>
            <a:endParaRPr lang="en-US" altLang="zh-CN" sz="1600" dirty="0">
              <a:latin typeface="微软雅黑" panose="020B0503020204020204" pitchFamily="34" charset="-122"/>
              <a:ea typeface="微软雅黑" panose="020B0503020204020204" pitchFamily="34" charset="-122"/>
            </a:endParaRPr>
          </a:p>
          <a:p>
            <a:pPr lvl="1" algn="just">
              <a:lnSpc>
                <a:spcPct val="120000"/>
              </a:lnSpc>
            </a:pPr>
            <a:r>
              <a:rPr lang="en-US" altLang="zh-CN" sz="1600" dirty="0">
                <a:solidFill>
                  <a:srgbClr val="0000FF"/>
                </a:solidFill>
                <a:latin typeface="微软雅黑" panose="020B0503020204020204" pitchFamily="34" charset="-122"/>
                <a:ea typeface="微软雅黑" panose="020B0503020204020204" pitchFamily="34" charset="-122"/>
              </a:rPr>
              <a:t>TimescaleDB and OpenTSDB</a:t>
            </a:r>
            <a:r>
              <a:rPr lang="en-US" altLang="zh-CN" sz="1600" dirty="0">
                <a:latin typeface="微软雅黑" panose="020B0503020204020204" pitchFamily="34" charset="-122"/>
                <a:ea typeface="微软雅黑" panose="020B0503020204020204" pitchFamily="34" charset="-122"/>
              </a:rPr>
              <a:t> are</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the</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most</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bad performing</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ones</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in</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terms</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of</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response time.</a:t>
            </a:r>
          </a:p>
          <a:p>
            <a:pPr lvl="1" algn="just">
              <a:lnSpc>
                <a:spcPct val="120000"/>
              </a:lnSpc>
            </a:pPr>
            <a:endParaRPr lang="en-US" altLang="zh-CN" sz="1600" dirty="0">
              <a:latin typeface="微软雅黑" panose="020B0503020204020204" pitchFamily="34" charset="-122"/>
              <a:ea typeface="微软雅黑" panose="020B0503020204020204" pitchFamily="34" charset="-122"/>
            </a:endParaRPr>
          </a:p>
          <a:p>
            <a:pPr lvl="1" algn="just">
              <a:lnSpc>
                <a:spcPct val="120000"/>
              </a:lnSpc>
            </a:pPr>
            <a:r>
              <a:rPr lang="en-US" altLang="zh-CN" sz="1600" dirty="0">
                <a:latin typeface="微软雅黑" panose="020B0503020204020204" pitchFamily="34" charset="-122"/>
                <a:ea typeface="微软雅黑" panose="020B0503020204020204" pitchFamily="34" charset="-122"/>
              </a:rPr>
              <a:t>And </a:t>
            </a:r>
            <a:r>
              <a:rPr lang="en-US" altLang="zh-CN" sz="1600" dirty="0">
                <a:solidFill>
                  <a:srgbClr val="0000FF"/>
                </a:solidFill>
                <a:latin typeface="微软雅黑" panose="020B0503020204020204" pitchFamily="34" charset="-122"/>
                <a:ea typeface="微软雅黑" panose="020B0503020204020204" pitchFamily="34" charset="-122"/>
              </a:rPr>
              <a:t>OpenTSDB</a:t>
            </a:r>
            <a:r>
              <a:rPr lang="en-US" altLang="zh-CN" sz="1600" dirty="0">
                <a:latin typeface="微软雅黑" panose="020B0503020204020204" pitchFamily="34" charset="-122"/>
                <a:ea typeface="微软雅黑" panose="020B0503020204020204" pitchFamily="34" charset="-122"/>
              </a:rPr>
              <a:t> is the slowest database to handle the query load.</a:t>
            </a:r>
            <a:endParaRPr lang="zh-CN" altLang="en-US" sz="1600" dirty="0">
              <a:latin typeface="微软雅黑" panose="020B0503020204020204" pitchFamily="34" charset="-122"/>
              <a:ea typeface="微软雅黑" panose="020B0503020204020204" pitchFamily="34" charset="-122"/>
            </a:endParaRPr>
          </a:p>
          <a:p>
            <a:pPr algn="just">
              <a:lnSpc>
                <a:spcPct val="120000"/>
              </a:lnSpc>
            </a:pPr>
            <a:endParaRPr lang="en-US" altLang="zh-CN" sz="1500" dirty="0">
              <a:latin typeface="微软雅黑" panose="020B0503020204020204" pitchFamily="34" charset="-122"/>
              <a:ea typeface="微软雅黑" panose="020B0503020204020204" pitchFamily="34" charset="-122"/>
            </a:endParaRPr>
          </a:p>
          <a:p>
            <a:pPr lvl="1" algn="just">
              <a:lnSpc>
                <a:spcPct val="120000"/>
              </a:lnSpc>
            </a:pPr>
            <a:endParaRPr lang="en-US" altLang="zh-CN" sz="1500" dirty="0">
              <a:latin typeface="微软雅黑" panose="020B0503020204020204" pitchFamily="34" charset="-122"/>
              <a:ea typeface="微软雅黑" panose="020B0503020204020204" pitchFamily="34" charset="-122"/>
            </a:endParaRPr>
          </a:p>
          <a:p>
            <a:pPr algn="just">
              <a:lnSpc>
                <a:spcPct val="120000"/>
              </a:lnSpc>
            </a:pPr>
            <a:endParaRPr lang="zh-CN" altLang="en-US" sz="15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xmlns="" id="{EE5CE291-4107-40F5-B7D0-3F5701B22495}"/>
              </a:ext>
            </a:extLst>
          </p:cNvPr>
          <p:cNvPicPr>
            <a:picLocks noChangeAspect="1"/>
          </p:cNvPicPr>
          <p:nvPr/>
        </p:nvPicPr>
        <p:blipFill>
          <a:blip r:embed="rId2"/>
          <a:stretch>
            <a:fillRect/>
          </a:stretch>
        </p:blipFill>
        <p:spPr>
          <a:xfrm>
            <a:off x="6156640" y="3505527"/>
            <a:ext cx="5847053" cy="3102246"/>
          </a:xfrm>
          <a:prstGeom prst="rect">
            <a:avLst/>
          </a:prstGeom>
        </p:spPr>
      </p:pic>
      <p:graphicFrame>
        <p:nvGraphicFramePr>
          <p:cNvPr id="8" name="表格 7">
            <a:extLst>
              <a:ext uri="{FF2B5EF4-FFF2-40B4-BE49-F238E27FC236}">
                <a16:creationId xmlns:a16="http://schemas.microsoft.com/office/drawing/2014/main" xmlns="" id="{64A4E8E4-EFC5-4017-8942-0B43A296AAD4}"/>
              </a:ext>
            </a:extLst>
          </p:cNvPr>
          <p:cNvGraphicFramePr>
            <a:graphicFrameLocks noGrp="1"/>
          </p:cNvGraphicFramePr>
          <p:nvPr>
            <p:extLst>
              <p:ext uri="{D42A27DB-BD31-4B8C-83A1-F6EECF244321}">
                <p14:modId xmlns:p14="http://schemas.microsoft.com/office/powerpoint/2010/main" val="2407505751"/>
              </p:ext>
            </p:extLst>
          </p:nvPr>
        </p:nvGraphicFramePr>
        <p:xfrm>
          <a:off x="6783328" y="1390723"/>
          <a:ext cx="4699000" cy="1786890"/>
        </p:xfrm>
        <a:graphic>
          <a:graphicData uri="http://schemas.openxmlformats.org/drawingml/2006/table">
            <a:tbl>
              <a:tblPr>
                <a:tableStyleId>{5C22544A-7EE6-4342-B048-85BDC9FD1C3A}</a:tableStyleId>
              </a:tblPr>
              <a:tblGrid>
                <a:gridCol w="660400">
                  <a:extLst>
                    <a:ext uri="{9D8B030D-6E8A-4147-A177-3AD203B41FA5}">
                      <a16:colId xmlns:a16="http://schemas.microsoft.com/office/drawing/2014/main" xmlns="" val="1128819486"/>
                    </a:ext>
                  </a:extLst>
                </a:gridCol>
                <a:gridCol w="660400">
                  <a:extLst>
                    <a:ext uri="{9D8B030D-6E8A-4147-A177-3AD203B41FA5}">
                      <a16:colId xmlns:a16="http://schemas.microsoft.com/office/drawing/2014/main" xmlns="" val="183433845"/>
                    </a:ext>
                  </a:extLst>
                </a:gridCol>
                <a:gridCol w="660400">
                  <a:extLst>
                    <a:ext uri="{9D8B030D-6E8A-4147-A177-3AD203B41FA5}">
                      <a16:colId xmlns:a16="http://schemas.microsoft.com/office/drawing/2014/main" xmlns="" val="1694156740"/>
                    </a:ext>
                  </a:extLst>
                </a:gridCol>
                <a:gridCol w="863600">
                  <a:extLst>
                    <a:ext uri="{9D8B030D-6E8A-4147-A177-3AD203B41FA5}">
                      <a16:colId xmlns:a16="http://schemas.microsoft.com/office/drawing/2014/main" xmlns="" val="2587811006"/>
                    </a:ext>
                  </a:extLst>
                </a:gridCol>
                <a:gridCol w="711200">
                  <a:extLst>
                    <a:ext uri="{9D8B030D-6E8A-4147-A177-3AD203B41FA5}">
                      <a16:colId xmlns:a16="http://schemas.microsoft.com/office/drawing/2014/main" xmlns="" val="3361037671"/>
                    </a:ext>
                  </a:extLst>
                </a:gridCol>
                <a:gridCol w="1143000">
                  <a:extLst>
                    <a:ext uri="{9D8B030D-6E8A-4147-A177-3AD203B41FA5}">
                      <a16:colId xmlns:a16="http://schemas.microsoft.com/office/drawing/2014/main" xmlns="" val="3791264627"/>
                    </a:ext>
                  </a:extLst>
                </a:gridCol>
              </a:tblGrid>
              <a:tr h="197485">
                <a:tc>
                  <a:txBody>
                    <a:bodyPr/>
                    <a:lstStyle/>
                    <a:p>
                      <a:pPr algn="l" fontAlgn="b"/>
                      <a:r>
                        <a:rPr lang="zh-CN" altLang="en-US" sz="1100" u="none" strike="noStrike">
                          <a:effectLst/>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InfluxDB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IotDB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TimescaleDB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Druid</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OpenTSDB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extLst>
                  <a:ext uri="{0D108BD9-81ED-4DB2-BD59-A6C34878D82A}">
                    <a16:rowId xmlns:a16="http://schemas.microsoft.com/office/drawing/2014/main" xmlns="" val="3188462489"/>
                  </a:ext>
                </a:extLst>
              </a:tr>
              <a:tr h="200660">
                <a:tc>
                  <a:txBody>
                    <a:bodyPr/>
                    <a:lstStyle/>
                    <a:p>
                      <a:pPr algn="just" fontAlgn="ctr"/>
                      <a:r>
                        <a:rPr lang="en-US" altLang="zh-CN" sz="1100" u="none" strike="noStrike">
                          <a:effectLst/>
                        </a:rPr>
                        <a:t>1</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11,542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1,107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677126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19,806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20,440,966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3146025954"/>
                  </a:ext>
                </a:extLst>
              </a:tr>
              <a:tr h="197485">
                <a:tc>
                  <a:txBody>
                    <a:bodyPr/>
                    <a:lstStyle/>
                    <a:p>
                      <a:pPr algn="just" fontAlgn="ctr"/>
                      <a:r>
                        <a:rPr lang="en-US" altLang="zh-CN" sz="1100" u="none" strike="noStrike">
                          <a:effectLst/>
                        </a:rPr>
                        <a:t>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10,345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1,205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1065172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22,341</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21,975,824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2550834500"/>
                  </a:ext>
                </a:extLst>
              </a:tr>
              <a:tr h="197485">
                <a:tc>
                  <a:txBody>
                    <a:bodyPr/>
                    <a:lstStyle/>
                    <a:p>
                      <a:pPr algn="just" fontAlgn="ctr"/>
                      <a:r>
                        <a:rPr lang="en-US" altLang="zh-CN" sz="1100" u="none" strike="noStrike">
                          <a:effectLst/>
                        </a:rPr>
                        <a:t>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9,348</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822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1749476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28,546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25,747,924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2322855654"/>
                  </a:ext>
                </a:extLst>
              </a:tr>
              <a:tr h="197485">
                <a:tc>
                  <a:txBody>
                    <a:bodyPr/>
                    <a:lstStyle/>
                    <a:p>
                      <a:pPr algn="just" fontAlgn="ctr"/>
                      <a:r>
                        <a:rPr lang="en-US" altLang="zh-CN" sz="1100" u="none" strike="noStrike">
                          <a:effectLst/>
                        </a:rPr>
                        <a:t>10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9,953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776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2922655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57,336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60,951,978</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3719593638"/>
                  </a:ext>
                </a:extLst>
              </a:tr>
              <a:tr h="200660">
                <a:tc>
                  <a:txBody>
                    <a:bodyPr/>
                    <a:lstStyle/>
                    <a:p>
                      <a:pPr algn="just" fontAlgn="ctr"/>
                      <a:r>
                        <a:rPr lang="en-US" altLang="zh-CN" sz="1100" u="none" strike="noStrike">
                          <a:effectLst/>
                        </a:rPr>
                        <a:t>30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11,402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595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7139071</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279,311</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78,965,533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182377083"/>
                  </a:ext>
                </a:extLst>
              </a:tr>
              <a:tr h="200660">
                <a:tc>
                  <a:txBody>
                    <a:bodyPr/>
                    <a:lstStyle/>
                    <a:p>
                      <a:pPr algn="just" fontAlgn="ctr"/>
                      <a:r>
                        <a:rPr lang="en-US" altLang="zh-CN" sz="1100" u="none" strike="noStrike">
                          <a:effectLst/>
                        </a:rPr>
                        <a:t>50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20,080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1,051</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10819995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448,233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89,587,663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960847752"/>
                  </a:ext>
                </a:extLst>
              </a:tr>
              <a:tr h="197485">
                <a:tc>
                  <a:txBody>
                    <a:bodyPr/>
                    <a:lstStyle/>
                    <a:p>
                      <a:pPr algn="just" fontAlgn="ctr"/>
                      <a:r>
                        <a:rPr lang="en-US" altLang="zh-CN" sz="1100" u="none" strike="noStrike">
                          <a:effectLst/>
                        </a:rPr>
                        <a:t>100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54,772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373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15747781</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882,152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118,731,148</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2639458566"/>
                  </a:ext>
                </a:extLst>
              </a:tr>
              <a:tr h="197485">
                <a:tc>
                  <a:txBody>
                    <a:bodyPr/>
                    <a:lstStyle/>
                    <a:p>
                      <a:pPr algn="just" fontAlgn="ctr"/>
                      <a:r>
                        <a:rPr lang="en-US" altLang="zh-CN" sz="1100" u="none" strike="noStrike">
                          <a:effectLst/>
                        </a:rPr>
                        <a:t>150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115,777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306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19,877,354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a:effectLst/>
                        </a:rPr>
                        <a:t>1,332,498</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100" u="none" strike="noStrike" dirty="0">
                          <a:effectLst/>
                        </a:rPr>
                        <a:t>139,723,308</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2718148418"/>
                  </a:ext>
                </a:extLst>
              </a:tr>
            </a:tbl>
          </a:graphicData>
        </a:graphic>
      </p:graphicFrame>
    </p:spTree>
    <p:extLst>
      <p:ext uri="{BB962C8B-B14F-4D97-AF65-F5344CB8AC3E}">
        <p14:creationId xmlns:p14="http://schemas.microsoft.com/office/powerpoint/2010/main" val="3748037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AD3F8C-27B5-48C6-A2FE-0B2B3ED493F1}"/>
              </a:ext>
            </a:extLst>
          </p:cNvPr>
          <p:cNvSpPr>
            <a:spLocks noGrp="1"/>
          </p:cNvSpPr>
          <p:nvPr>
            <p:ph type="title"/>
          </p:nvPr>
        </p:nvSpPr>
        <p:spPr>
          <a:xfrm>
            <a:off x="838200" y="365125"/>
            <a:ext cx="10515600" cy="697685"/>
          </a:xfrm>
        </p:spPr>
        <p:txBody>
          <a:bodyPr>
            <a:noAutofit/>
          </a:bodyPr>
          <a:lstStyle/>
          <a:p>
            <a:r>
              <a:rPr lang="en-US" altLang="zh-CN" sz="2800" dirty="0">
                <a:latin typeface="微软雅黑" panose="020B0503020204020204" pitchFamily="34" charset="-122"/>
                <a:ea typeface="微软雅黑" panose="020B0503020204020204" pitchFamily="34" charset="-122"/>
              </a:rPr>
              <a:t>TS-Benchmark: a benchmark for time series databases</a:t>
            </a:r>
            <a:endParaRPr lang="zh-CN" altLang="en-US" sz="2800"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xmlns="" id="{076CE5DE-E85F-4768-8D57-4C85AFA0DEC6}"/>
              </a:ext>
            </a:extLst>
          </p:cNvPr>
          <p:cNvSpPr>
            <a:spLocks noGrp="1"/>
          </p:cNvSpPr>
          <p:nvPr>
            <p:ph idx="1"/>
          </p:nvPr>
        </p:nvSpPr>
        <p:spPr>
          <a:xfrm>
            <a:off x="838199" y="1354844"/>
            <a:ext cx="6122731" cy="5433738"/>
          </a:xfrm>
        </p:spPr>
        <p:txBody>
          <a:bodyPr>
            <a:noAutofit/>
          </a:bodyPr>
          <a:lstStyle/>
          <a:p>
            <a:pPr algn="just">
              <a:lnSpc>
                <a:spcPct val="120000"/>
              </a:lnSpc>
            </a:pPr>
            <a:r>
              <a:rPr lang="en-US" altLang="zh-CN" sz="1500" b="1" dirty="0">
                <a:latin typeface="微软雅黑" panose="020B0503020204020204" pitchFamily="34" charset="-122"/>
                <a:ea typeface="微软雅黑" panose="020B0503020204020204" pitchFamily="34" charset="-122"/>
              </a:rPr>
              <a:t>Stress Test 1 append (query)– throughput</a:t>
            </a:r>
          </a:p>
          <a:p>
            <a:pPr lvl="1" algn="just">
              <a:lnSpc>
                <a:spcPct val="120000"/>
              </a:lnSpc>
            </a:pPr>
            <a:r>
              <a:rPr lang="en-US" altLang="zh-CN" sz="1500" dirty="0">
                <a:latin typeface="微软雅黑" panose="020B0503020204020204" pitchFamily="34" charset="-122"/>
                <a:ea typeface="微软雅黑" panose="020B0503020204020204" pitchFamily="34" charset="-122"/>
              </a:rPr>
              <a:t>We test how target databases handle appending when there is a background query stream.</a:t>
            </a:r>
          </a:p>
          <a:p>
            <a:pPr lvl="2" algn="just">
              <a:lnSpc>
                <a:spcPct val="120000"/>
              </a:lnSpc>
            </a:pPr>
            <a:r>
              <a:rPr lang="en-US" altLang="zh-CN" sz="1500" dirty="0">
                <a:latin typeface="微软雅黑" panose="020B0503020204020204" pitchFamily="34" charset="-122"/>
                <a:ea typeface="微软雅黑" panose="020B0503020204020204" pitchFamily="34" charset="-122"/>
              </a:rPr>
              <a:t>The background steady query stream includes 50 clients, each client sends 2 queries per second, so there are 100 queries posed on target database per second.</a:t>
            </a:r>
          </a:p>
          <a:p>
            <a:pPr lvl="2" algn="just">
              <a:lnSpc>
                <a:spcPct val="120000"/>
              </a:lnSpc>
            </a:pPr>
            <a:r>
              <a:rPr lang="en-US" altLang="zh-CN" sz="1500" dirty="0">
                <a:latin typeface="微软雅黑" panose="020B0503020204020204" pitchFamily="34" charset="-122"/>
                <a:ea typeface="微软雅黑" panose="020B0503020204020204" pitchFamily="34" charset="-122"/>
              </a:rPr>
              <a:t>In the mean time We gradually increase the number of append clients to</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increase</a:t>
            </a: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appending pressures. Each client thread is responsible for appending data of 50 devices. </a:t>
            </a:r>
            <a:endParaRPr lang="zh-CN" altLang="en-US" sz="1500" dirty="0">
              <a:latin typeface="微软雅黑" panose="020B0503020204020204" pitchFamily="34" charset="-122"/>
              <a:ea typeface="微软雅黑" panose="020B0503020204020204" pitchFamily="34" charset="-122"/>
            </a:endParaRPr>
          </a:p>
          <a:p>
            <a:pPr lvl="1" algn="just">
              <a:lnSpc>
                <a:spcPct val="120000"/>
              </a:lnSpc>
            </a:pPr>
            <a:r>
              <a:rPr lang="en-US" altLang="zh-CN" sz="1500" dirty="0">
                <a:latin typeface="微软雅黑" panose="020B0503020204020204" pitchFamily="34" charset="-122"/>
                <a:ea typeface="微软雅黑" panose="020B0503020204020204" pitchFamily="34" charset="-122"/>
              </a:rPr>
              <a:t>With the number of clients increasing, </a:t>
            </a:r>
            <a:r>
              <a:rPr lang="en-US" altLang="zh-CN" sz="1500" dirty="0">
                <a:solidFill>
                  <a:srgbClr val="0000FF"/>
                </a:solidFill>
                <a:latin typeface="微软雅黑" panose="020B0503020204020204" pitchFamily="34" charset="-122"/>
                <a:ea typeface="微软雅黑" panose="020B0503020204020204" pitchFamily="34" charset="-122"/>
              </a:rPr>
              <a:t>IotDB</a:t>
            </a:r>
            <a:r>
              <a:rPr lang="en-US" altLang="zh-CN" sz="1500" dirty="0">
                <a:latin typeface="微软雅黑" panose="020B0503020204020204" pitchFamily="34" charset="-122"/>
                <a:ea typeface="微软雅黑" panose="020B0503020204020204" pitchFamily="34" charset="-122"/>
              </a:rPr>
              <a:t> and </a:t>
            </a:r>
            <a:r>
              <a:rPr lang="en-US" altLang="zh-CN" sz="1500" dirty="0">
                <a:solidFill>
                  <a:srgbClr val="0000FF"/>
                </a:solidFill>
                <a:latin typeface="微软雅黑" panose="020B0503020204020204" pitchFamily="34" charset="-122"/>
                <a:ea typeface="微软雅黑" panose="020B0503020204020204" pitchFamily="34" charset="-122"/>
              </a:rPr>
              <a:t>InfluxDB</a:t>
            </a:r>
            <a:r>
              <a:rPr lang="en-US" altLang="zh-CN" sz="1500" dirty="0">
                <a:latin typeface="微软雅黑" panose="020B0503020204020204" pitchFamily="34" charset="-122"/>
                <a:ea typeface="微软雅黑" panose="020B0503020204020204" pitchFamily="34" charset="-122"/>
              </a:rPr>
              <a:t> achieve comparable throughput, followed by </a:t>
            </a:r>
            <a:r>
              <a:rPr lang="en-US" altLang="zh-CN" sz="1500" dirty="0">
                <a:solidFill>
                  <a:srgbClr val="0000FF"/>
                </a:solidFill>
                <a:latin typeface="微软雅黑" panose="020B0503020204020204" pitchFamily="34" charset="-122"/>
                <a:ea typeface="微软雅黑" panose="020B0503020204020204" pitchFamily="34" charset="-122"/>
              </a:rPr>
              <a:t>TimescaleDB. </a:t>
            </a:r>
          </a:p>
          <a:p>
            <a:pPr lvl="1" algn="just">
              <a:lnSpc>
                <a:spcPct val="120000"/>
              </a:lnSpc>
            </a:pPr>
            <a:r>
              <a:rPr lang="en-US" altLang="zh-CN" sz="1500" dirty="0">
                <a:latin typeface="微软雅黑" panose="020B0503020204020204" pitchFamily="34" charset="-122"/>
                <a:ea typeface="微软雅黑" panose="020B0503020204020204" pitchFamily="34" charset="-122"/>
              </a:rPr>
              <a:t>Although</a:t>
            </a:r>
            <a:r>
              <a:rPr lang="en-US" altLang="zh-CN" sz="1500" dirty="0">
                <a:solidFill>
                  <a:srgbClr val="0000FF"/>
                </a:solidFill>
                <a:latin typeface="微软雅黑" panose="020B0503020204020204" pitchFamily="34" charset="-122"/>
                <a:ea typeface="微软雅黑" panose="020B0503020204020204" pitchFamily="34" charset="-122"/>
              </a:rPr>
              <a:t> TimescaleDB</a:t>
            </a:r>
            <a:r>
              <a:rPr lang="en-US" altLang="zh-CN" sz="1500" dirty="0">
                <a:latin typeface="微软雅黑" panose="020B0503020204020204" pitchFamily="34" charset="-122"/>
                <a:ea typeface="微软雅黑" panose="020B0503020204020204" pitchFamily="34" charset="-122"/>
              </a:rPr>
              <a:t> perform better than IotDB and InfluxDB when the concurrency is low.</a:t>
            </a:r>
          </a:p>
          <a:p>
            <a:pPr lvl="1" algn="just">
              <a:lnSpc>
                <a:spcPct val="120000"/>
              </a:lnSpc>
            </a:pPr>
            <a:r>
              <a:rPr lang="en-US" altLang="zh-CN" sz="1500" dirty="0">
                <a:solidFill>
                  <a:srgbClr val="0000FF"/>
                </a:solidFill>
                <a:latin typeface="微软雅黑" panose="020B0503020204020204" pitchFamily="34" charset="-122"/>
                <a:ea typeface="微软雅黑" panose="020B0503020204020204" pitchFamily="34" charset="-122"/>
              </a:rPr>
              <a:t>Druid</a:t>
            </a:r>
            <a:r>
              <a:rPr lang="en-US" altLang="zh-CN" sz="1500" dirty="0">
                <a:latin typeface="微软雅黑" panose="020B0503020204020204" pitchFamily="34" charset="-122"/>
                <a:ea typeface="微软雅黑" panose="020B0503020204020204" pitchFamily="34" charset="-122"/>
              </a:rPr>
              <a:t>, and </a:t>
            </a:r>
            <a:r>
              <a:rPr lang="en-US" altLang="zh-CN" sz="1500" dirty="0">
                <a:solidFill>
                  <a:srgbClr val="0000FF"/>
                </a:solidFill>
                <a:latin typeface="微软雅黑" panose="020B0503020204020204" pitchFamily="34" charset="-122"/>
                <a:ea typeface="微软雅黑" panose="020B0503020204020204" pitchFamily="34" charset="-122"/>
              </a:rPr>
              <a:t>OpenTSDB</a:t>
            </a:r>
            <a:r>
              <a:rPr lang="en-US" altLang="zh-CN" sz="1500" dirty="0">
                <a:latin typeface="微软雅黑" panose="020B0503020204020204" pitchFamily="34" charset="-122"/>
                <a:ea typeface="微软雅黑" panose="020B0503020204020204" pitchFamily="34" charset="-122"/>
              </a:rPr>
              <a:t> are much inferior on appending than IotDB and InfluxDB.</a:t>
            </a:r>
            <a:endParaRPr lang="zh-CN" altLang="en-US" sz="1500" dirty="0">
              <a:latin typeface="微软雅黑" panose="020B0503020204020204" pitchFamily="34" charset="-122"/>
              <a:ea typeface="微软雅黑" panose="020B0503020204020204" pitchFamily="34" charset="-122"/>
            </a:endParaRPr>
          </a:p>
          <a:p>
            <a:pPr algn="just">
              <a:lnSpc>
                <a:spcPct val="120000"/>
              </a:lnSpc>
            </a:pPr>
            <a:endParaRPr lang="en-US" altLang="zh-CN" sz="1500" dirty="0">
              <a:latin typeface="微软雅黑" panose="020B0503020204020204" pitchFamily="34" charset="-122"/>
              <a:ea typeface="微软雅黑" panose="020B0503020204020204" pitchFamily="34" charset="-122"/>
            </a:endParaRPr>
          </a:p>
          <a:p>
            <a:pPr algn="just">
              <a:lnSpc>
                <a:spcPct val="120000"/>
              </a:lnSpc>
            </a:pPr>
            <a:endParaRPr lang="en-US" altLang="zh-CN" sz="1500" dirty="0">
              <a:latin typeface="微软雅黑" panose="020B0503020204020204" pitchFamily="34" charset="-122"/>
              <a:ea typeface="微软雅黑" panose="020B0503020204020204" pitchFamily="34" charset="-122"/>
            </a:endParaRPr>
          </a:p>
          <a:p>
            <a:pPr algn="just">
              <a:lnSpc>
                <a:spcPct val="120000"/>
              </a:lnSpc>
            </a:pPr>
            <a:endParaRPr lang="zh-CN" altLang="en-US" sz="1500" dirty="0">
              <a:latin typeface="微软雅黑" panose="020B0503020204020204" pitchFamily="34" charset="-122"/>
              <a:ea typeface="微软雅黑" panose="020B0503020204020204" pitchFamily="34" charset="-122"/>
            </a:endParaRPr>
          </a:p>
        </p:txBody>
      </p:sp>
      <p:graphicFrame>
        <p:nvGraphicFramePr>
          <p:cNvPr id="4" name="表格 3">
            <a:extLst>
              <a:ext uri="{FF2B5EF4-FFF2-40B4-BE49-F238E27FC236}">
                <a16:creationId xmlns:a16="http://schemas.microsoft.com/office/drawing/2014/main" xmlns="" id="{30858BF8-D9C2-416D-91FA-FA44048F9C87}"/>
              </a:ext>
            </a:extLst>
          </p:cNvPr>
          <p:cNvGraphicFramePr>
            <a:graphicFrameLocks noGrp="1"/>
          </p:cNvGraphicFramePr>
          <p:nvPr>
            <p:extLst>
              <p:ext uri="{D42A27DB-BD31-4B8C-83A1-F6EECF244321}">
                <p14:modId xmlns:p14="http://schemas.microsoft.com/office/powerpoint/2010/main" val="2168792706"/>
              </p:ext>
            </p:extLst>
          </p:nvPr>
        </p:nvGraphicFramePr>
        <p:xfrm>
          <a:off x="7391400" y="1292706"/>
          <a:ext cx="3962400" cy="1958975"/>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xmlns="" val="1719646551"/>
                    </a:ext>
                  </a:extLst>
                </a:gridCol>
                <a:gridCol w="635000">
                  <a:extLst>
                    <a:ext uri="{9D8B030D-6E8A-4147-A177-3AD203B41FA5}">
                      <a16:colId xmlns:a16="http://schemas.microsoft.com/office/drawing/2014/main" xmlns="" val="2184498809"/>
                    </a:ext>
                  </a:extLst>
                </a:gridCol>
                <a:gridCol w="571500">
                  <a:extLst>
                    <a:ext uri="{9D8B030D-6E8A-4147-A177-3AD203B41FA5}">
                      <a16:colId xmlns:a16="http://schemas.microsoft.com/office/drawing/2014/main" xmlns="" val="2198633375"/>
                    </a:ext>
                  </a:extLst>
                </a:gridCol>
                <a:gridCol w="952500">
                  <a:extLst>
                    <a:ext uri="{9D8B030D-6E8A-4147-A177-3AD203B41FA5}">
                      <a16:colId xmlns:a16="http://schemas.microsoft.com/office/drawing/2014/main" xmlns="" val="331165794"/>
                    </a:ext>
                  </a:extLst>
                </a:gridCol>
                <a:gridCol w="685800">
                  <a:extLst>
                    <a:ext uri="{9D8B030D-6E8A-4147-A177-3AD203B41FA5}">
                      <a16:colId xmlns:a16="http://schemas.microsoft.com/office/drawing/2014/main" xmlns="" val="3513829185"/>
                    </a:ext>
                  </a:extLst>
                </a:gridCol>
                <a:gridCol w="812800">
                  <a:extLst>
                    <a:ext uri="{9D8B030D-6E8A-4147-A177-3AD203B41FA5}">
                      <a16:colId xmlns:a16="http://schemas.microsoft.com/office/drawing/2014/main" xmlns="" val="2317252796"/>
                    </a:ext>
                  </a:extLst>
                </a:gridCol>
              </a:tblGrid>
              <a:tr h="197485">
                <a:tc>
                  <a:txBody>
                    <a:bodyPr/>
                    <a:lstStyle/>
                    <a:p>
                      <a:pPr algn="ctr" fontAlgn="b"/>
                      <a:r>
                        <a:rPr lang="zh-CN" altLang="en-US" sz="1100" u="none" strike="noStrike">
                          <a:effectLst/>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ctr" fontAlgn="b"/>
                      <a:r>
                        <a:rPr lang="en-US" sz="1100" u="none" strike="noStrike">
                          <a:effectLst/>
                        </a:rPr>
                        <a:t>InfluxDB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ctr" fontAlgn="b"/>
                      <a:r>
                        <a:rPr lang="en-US" sz="1100" u="none" strike="noStrike">
                          <a:effectLst/>
                        </a:rPr>
                        <a:t>IotDB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ctr" fontAlgn="b"/>
                      <a:r>
                        <a:rPr lang="en-US" sz="1100" u="none" strike="noStrike">
                          <a:effectLst/>
                        </a:rPr>
                        <a:t>TimescaleDB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ctr" fontAlgn="b"/>
                      <a:r>
                        <a:rPr lang="en-US" sz="1100" u="none" strike="noStrike">
                          <a:effectLst/>
                        </a:rPr>
                        <a:t>Druid</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ctr" fontAlgn="b"/>
                      <a:r>
                        <a:rPr lang="en-US" sz="1100" u="none" strike="noStrike">
                          <a:effectLst/>
                        </a:rPr>
                        <a:t>OpenTSDB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extLst>
                  <a:ext uri="{0D108BD9-81ED-4DB2-BD59-A6C34878D82A}">
                    <a16:rowId xmlns:a16="http://schemas.microsoft.com/office/drawing/2014/main" xmlns="" val="656623560"/>
                  </a:ext>
                </a:extLst>
              </a:tr>
              <a:tr h="200660">
                <a:tc>
                  <a:txBody>
                    <a:bodyPr/>
                    <a:lstStyle/>
                    <a:p>
                      <a:pPr algn="ctr" fontAlgn="ctr"/>
                      <a:r>
                        <a:rPr lang="en-US" altLang="zh-CN" sz="1050" u="none" strike="noStrike">
                          <a:effectLst/>
                        </a:rPr>
                        <a:t>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1,071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1,071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200" u="none" strike="noStrike">
                          <a:effectLst/>
                        </a:rPr>
                        <a:t>1878</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1,069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1,071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596374982"/>
                  </a:ext>
                </a:extLst>
              </a:tr>
              <a:tr h="200660">
                <a:tc>
                  <a:txBody>
                    <a:bodyPr/>
                    <a:lstStyle/>
                    <a:p>
                      <a:pPr algn="ctr" fontAlgn="ctr"/>
                      <a:r>
                        <a:rPr lang="en-US" altLang="zh-CN" sz="1050" u="none" strike="noStrike">
                          <a:effectLst/>
                        </a:rPr>
                        <a:t>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3,214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3,214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200" u="none" strike="noStrike">
                          <a:effectLst/>
                        </a:rPr>
                        <a:t>6352</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3,179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3,214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3857656036"/>
                  </a:ext>
                </a:extLst>
              </a:tr>
              <a:tr h="200660">
                <a:tc>
                  <a:txBody>
                    <a:bodyPr/>
                    <a:lstStyle/>
                    <a:p>
                      <a:pPr algn="ctr" fontAlgn="ctr"/>
                      <a:r>
                        <a:rPr lang="en-US" altLang="zh-CN" sz="1050" u="none" strike="noStrike">
                          <a:effectLst/>
                        </a:rPr>
                        <a:t>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5,305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5,357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200" u="none" strike="noStrike">
                          <a:effectLst/>
                        </a:rPr>
                        <a:t>14354</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5,282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5,353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654520997"/>
                  </a:ext>
                </a:extLst>
              </a:tr>
              <a:tr h="200660">
                <a:tc>
                  <a:txBody>
                    <a:bodyPr/>
                    <a:lstStyle/>
                    <a:p>
                      <a:pPr algn="ctr" fontAlgn="ctr"/>
                      <a:r>
                        <a:rPr lang="en-US" altLang="zh-CN" sz="1050" u="none" strike="noStrike">
                          <a:effectLst/>
                        </a:rPr>
                        <a:t>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10,567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10,709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200" u="none" strike="noStrike">
                          <a:effectLst/>
                        </a:rPr>
                        <a:t>25878</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10,522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10,682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2260729164"/>
                  </a:ext>
                </a:extLst>
              </a:tr>
              <a:tr h="200660">
                <a:tc>
                  <a:txBody>
                    <a:bodyPr/>
                    <a:lstStyle/>
                    <a:p>
                      <a:pPr algn="ctr" fontAlgn="ctr"/>
                      <a:r>
                        <a:rPr lang="en-US" altLang="zh-CN" sz="1050" u="none" strike="noStrike">
                          <a:effectLst/>
                        </a:rPr>
                        <a:t>30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32,065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32,100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200" u="none" strike="noStrike">
                          <a:effectLst/>
                        </a:rPr>
                        <a:t>24045</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30,572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32,028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2697122299"/>
                  </a:ext>
                </a:extLst>
              </a:tr>
              <a:tr h="200660">
                <a:tc>
                  <a:txBody>
                    <a:bodyPr/>
                    <a:lstStyle/>
                    <a:p>
                      <a:pPr algn="ctr" fontAlgn="ctr"/>
                      <a:r>
                        <a:rPr lang="en-US" altLang="zh-CN" sz="1050" u="none" strike="noStrike">
                          <a:effectLst/>
                        </a:rPr>
                        <a:t>50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52,998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53,494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200" u="none" strike="noStrike">
                          <a:effectLst/>
                        </a:rPr>
                        <a:t>32825</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37,735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52,588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3131253180"/>
                  </a:ext>
                </a:extLst>
              </a:tr>
              <a:tr h="200660">
                <a:tc>
                  <a:txBody>
                    <a:bodyPr/>
                    <a:lstStyle/>
                    <a:p>
                      <a:pPr algn="ctr" fontAlgn="ctr"/>
                      <a:r>
                        <a:rPr lang="en-US" altLang="zh-CN" sz="1050" u="none" strike="noStrike">
                          <a:effectLst/>
                        </a:rPr>
                        <a:t>100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105,620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106,973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200" u="none" strike="noStrike">
                          <a:effectLst/>
                        </a:rPr>
                        <a:t>60893</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39,255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104,054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612808659"/>
                  </a:ext>
                </a:extLst>
              </a:tr>
              <a:tr h="178435">
                <a:tc>
                  <a:txBody>
                    <a:bodyPr/>
                    <a:lstStyle/>
                    <a:p>
                      <a:pPr algn="ctr" fontAlgn="ctr"/>
                      <a:r>
                        <a:rPr lang="en-US" altLang="zh-CN" sz="1050" u="none" strike="noStrike">
                          <a:effectLst/>
                        </a:rPr>
                        <a:t>300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313,603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313,603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163,254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39,894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173,728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3489376114"/>
                  </a:ext>
                </a:extLst>
              </a:tr>
              <a:tr h="178435">
                <a:tc>
                  <a:txBody>
                    <a:bodyPr/>
                    <a:lstStyle/>
                    <a:p>
                      <a:pPr algn="ctr" fontAlgn="ctr"/>
                      <a:r>
                        <a:rPr lang="en-US" altLang="zh-CN" sz="1050" u="none" strike="noStrike">
                          <a:effectLst/>
                        </a:rPr>
                        <a:t>500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504,728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504,728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298,832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a:effectLst/>
                        </a:rPr>
                        <a:t>39,452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ctr" fontAlgn="ctr"/>
                      <a:r>
                        <a:rPr lang="en-US" altLang="zh-CN" sz="1050" u="none" strike="noStrike" dirty="0">
                          <a:effectLst/>
                        </a:rPr>
                        <a:t>59,285</a:t>
                      </a:r>
                      <a:endParaRPr lang="en-US" altLang="zh-CN" sz="1050" b="0" i="0" u="none" strike="noStrike" dirty="0">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3518754945"/>
                  </a:ext>
                </a:extLst>
              </a:tr>
            </a:tbl>
          </a:graphicData>
        </a:graphic>
      </p:graphicFrame>
      <p:pic>
        <p:nvPicPr>
          <p:cNvPr id="8" name="图片 7">
            <a:extLst>
              <a:ext uri="{FF2B5EF4-FFF2-40B4-BE49-F238E27FC236}">
                <a16:creationId xmlns:a16="http://schemas.microsoft.com/office/drawing/2014/main" xmlns="" id="{2DAB82DF-AEF8-455B-AC0E-D34C9C57C7CA}"/>
              </a:ext>
            </a:extLst>
          </p:cNvPr>
          <p:cNvPicPr>
            <a:picLocks noChangeAspect="1"/>
          </p:cNvPicPr>
          <p:nvPr/>
        </p:nvPicPr>
        <p:blipFill>
          <a:blip r:embed="rId2"/>
          <a:stretch>
            <a:fillRect/>
          </a:stretch>
        </p:blipFill>
        <p:spPr>
          <a:xfrm>
            <a:off x="7276901" y="3606320"/>
            <a:ext cx="4755697" cy="3018477"/>
          </a:xfrm>
          <a:prstGeom prst="rect">
            <a:avLst/>
          </a:prstGeom>
        </p:spPr>
      </p:pic>
    </p:spTree>
    <p:extLst>
      <p:ext uri="{BB962C8B-B14F-4D97-AF65-F5344CB8AC3E}">
        <p14:creationId xmlns:p14="http://schemas.microsoft.com/office/powerpoint/2010/main" val="1039140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AD3F8C-27B5-48C6-A2FE-0B2B3ED493F1}"/>
              </a:ext>
            </a:extLst>
          </p:cNvPr>
          <p:cNvSpPr>
            <a:spLocks noGrp="1"/>
          </p:cNvSpPr>
          <p:nvPr>
            <p:ph type="title"/>
          </p:nvPr>
        </p:nvSpPr>
        <p:spPr>
          <a:xfrm>
            <a:off x="838200" y="365125"/>
            <a:ext cx="10515600" cy="697685"/>
          </a:xfrm>
        </p:spPr>
        <p:txBody>
          <a:bodyPr>
            <a:noAutofit/>
          </a:bodyPr>
          <a:lstStyle/>
          <a:p>
            <a:r>
              <a:rPr lang="en-US" altLang="zh-CN" sz="2800" dirty="0">
                <a:latin typeface="微软雅黑" panose="020B0503020204020204" pitchFamily="34" charset="-122"/>
                <a:ea typeface="微软雅黑" panose="020B0503020204020204" pitchFamily="34" charset="-122"/>
              </a:rPr>
              <a:t>TS-Benchmark: a benchmark for time series databases</a:t>
            </a:r>
            <a:endParaRPr lang="zh-CN" altLang="en-US" sz="2800"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xmlns="" id="{076CE5DE-E85F-4768-8D57-4C85AFA0DEC6}"/>
              </a:ext>
            </a:extLst>
          </p:cNvPr>
          <p:cNvSpPr>
            <a:spLocks noGrp="1"/>
          </p:cNvSpPr>
          <p:nvPr>
            <p:ph idx="1"/>
          </p:nvPr>
        </p:nvSpPr>
        <p:spPr>
          <a:xfrm>
            <a:off x="838200" y="1345270"/>
            <a:ext cx="5423764" cy="5147606"/>
          </a:xfrm>
        </p:spPr>
        <p:txBody>
          <a:bodyPr>
            <a:noAutofit/>
          </a:bodyPr>
          <a:lstStyle/>
          <a:p>
            <a:pPr algn="just">
              <a:lnSpc>
                <a:spcPct val="120000"/>
              </a:lnSpc>
            </a:pPr>
            <a:r>
              <a:rPr lang="en-US" altLang="zh-CN" sz="1600" b="1" dirty="0">
                <a:latin typeface="微软雅黑" panose="020B0503020204020204" pitchFamily="34" charset="-122"/>
                <a:ea typeface="微软雅黑" panose="020B0503020204020204" pitchFamily="34" charset="-122"/>
              </a:rPr>
              <a:t>Stress Test 1 append (query)– response times</a:t>
            </a:r>
          </a:p>
          <a:p>
            <a:pPr lvl="1" algn="just">
              <a:lnSpc>
                <a:spcPct val="120000"/>
              </a:lnSpc>
            </a:pPr>
            <a:endParaRPr lang="en-US" altLang="zh-CN" sz="1500" dirty="0">
              <a:latin typeface="微软雅黑" panose="020B0503020204020204" pitchFamily="34" charset="-122"/>
              <a:ea typeface="微软雅黑" panose="020B0503020204020204" pitchFamily="34" charset="-122"/>
            </a:endParaRPr>
          </a:p>
          <a:p>
            <a:pPr lvl="1" algn="just">
              <a:lnSpc>
                <a:spcPct val="120000"/>
              </a:lnSpc>
            </a:pPr>
            <a:r>
              <a:rPr lang="en-US" altLang="zh-CN" sz="1500" dirty="0">
                <a:latin typeface="微软雅黑" panose="020B0503020204020204" pitchFamily="34" charset="-122"/>
                <a:ea typeface="微软雅黑" panose="020B0503020204020204" pitchFamily="34" charset="-122"/>
              </a:rPr>
              <a:t>When </a:t>
            </a:r>
            <a:r>
              <a:rPr lang="en-US" altLang="zh-CN" sz="1500" dirty="0">
                <a:solidFill>
                  <a:srgbClr val="0000FF"/>
                </a:solidFill>
                <a:latin typeface="微软雅黑" panose="020B0503020204020204" pitchFamily="34" charset="-122"/>
                <a:ea typeface="微软雅黑" panose="020B0503020204020204" pitchFamily="34" charset="-122"/>
              </a:rPr>
              <a:t>concurrency is low, OpenTSDB</a:t>
            </a:r>
            <a:r>
              <a:rPr lang="en-US" altLang="zh-CN" sz="1500" dirty="0">
                <a:latin typeface="微软雅黑" panose="020B0503020204020204" pitchFamily="34" charset="-122"/>
                <a:ea typeface="微软雅黑" panose="020B0503020204020204" pitchFamily="34" charset="-122"/>
              </a:rPr>
              <a:t>(client number &lt;=300) and </a:t>
            </a:r>
            <a:r>
              <a:rPr lang="en-US" altLang="zh-CN" sz="1500" dirty="0">
                <a:solidFill>
                  <a:srgbClr val="0000FF"/>
                </a:solidFill>
                <a:latin typeface="微软雅黑" panose="020B0503020204020204" pitchFamily="34" charset="-122"/>
                <a:ea typeface="微软雅黑" panose="020B0503020204020204" pitchFamily="34" charset="-122"/>
              </a:rPr>
              <a:t>IotDB</a:t>
            </a:r>
            <a:r>
              <a:rPr lang="en-US" altLang="zh-CN" sz="1500" dirty="0">
                <a:latin typeface="微软雅黑" panose="020B0503020204020204" pitchFamily="34" charset="-122"/>
                <a:ea typeface="微软雅黑" panose="020B0503020204020204" pitchFamily="34" charset="-122"/>
              </a:rPr>
              <a:t> achieve better response times than </a:t>
            </a:r>
            <a:r>
              <a:rPr lang="en-US" altLang="zh-CN" sz="1500" dirty="0">
                <a:solidFill>
                  <a:srgbClr val="0000FF"/>
                </a:solidFill>
                <a:latin typeface="微软雅黑" panose="020B0503020204020204" pitchFamily="34" charset="-122"/>
                <a:ea typeface="微软雅黑" panose="020B0503020204020204" pitchFamily="34" charset="-122"/>
              </a:rPr>
              <a:t>InfluxDB.</a:t>
            </a:r>
            <a:endParaRPr lang="en-US" altLang="zh-CN" sz="1500" dirty="0">
              <a:latin typeface="微软雅黑" panose="020B0503020204020204" pitchFamily="34" charset="-122"/>
              <a:ea typeface="微软雅黑" panose="020B0503020204020204" pitchFamily="34" charset="-122"/>
            </a:endParaRPr>
          </a:p>
          <a:p>
            <a:pPr lvl="1" algn="just">
              <a:lnSpc>
                <a:spcPct val="120000"/>
              </a:lnSpc>
            </a:pPr>
            <a:r>
              <a:rPr lang="en-US" altLang="zh-CN" sz="1500" dirty="0">
                <a:latin typeface="微软雅黑" panose="020B0503020204020204" pitchFamily="34" charset="-122"/>
                <a:ea typeface="微软雅黑" panose="020B0503020204020204" pitchFamily="34" charset="-122"/>
              </a:rPr>
              <a:t>However when</a:t>
            </a:r>
            <a:r>
              <a:rPr lang="en-US" altLang="zh-CN" sz="1500" dirty="0">
                <a:solidFill>
                  <a:srgbClr val="0000FF"/>
                </a:solidFill>
                <a:latin typeface="微软雅黑" panose="020B0503020204020204" pitchFamily="34" charset="-122"/>
                <a:ea typeface="微软雅黑" panose="020B0503020204020204" pitchFamily="34" charset="-122"/>
              </a:rPr>
              <a:t> concurrency is high</a:t>
            </a:r>
            <a:r>
              <a:rPr lang="en-US" altLang="zh-CN" sz="1500" dirty="0">
                <a:latin typeface="微软雅黑" panose="020B0503020204020204" pitchFamily="34" charset="-122"/>
                <a:ea typeface="微软雅黑" panose="020B0503020204020204" pitchFamily="34" charset="-122"/>
              </a:rPr>
              <a:t>(client number &gt;300), </a:t>
            </a:r>
            <a:r>
              <a:rPr lang="en-US" altLang="zh-CN" sz="1500" dirty="0">
                <a:solidFill>
                  <a:srgbClr val="0000FF"/>
                </a:solidFill>
                <a:latin typeface="微软雅黑" panose="020B0503020204020204" pitchFamily="34" charset="-122"/>
                <a:ea typeface="微软雅黑" panose="020B0503020204020204" pitchFamily="34" charset="-122"/>
              </a:rPr>
              <a:t>InfluxDB</a:t>
            </a:r>
            <a:r>
              <a:rPr lang="en-US" altLang="zh-CN" sz="1500" dirty="0">
                <a:latin typeface="微软雅黑" panose="020B0503020204020204" pitchFamily="34" charset="-122"/>
                <a:ea typeface="微软雅黑" panose="020B0503020204020204" pitchFamily="34" charset="-122"/>
              </a:rPr>
              <a:t> achieves better response time than </a:t>
            </a:r>
            <a:r>
              <a:rPr lang="en-US" altLang="zh-CN" sz="1500" dirty="0">
                <a:solidFill>
                  <a:srgbClr val="0000FF"/>
                </a:solidFill>
                <a:latin typeface="微软雅黑" panose="020B0503020204020204" pitchFamily="34" charset="-122"/>
                <a:ea typeface="微软雅黑" panose="020B0503020204020204" pitchFamily="34" charset="-122"/>
              </a:rPr>
              <a:t>OpenTSDB</a:t>
            </a:r>
            <a:r>
              <a:rPr lang="en-US" altLang="zh-CN" sz="1500" dirty="0">
                <a:latin typeface="微软雅黑" panose="020B0503020204020204" pitchFamily="34" charset="-122"/>
                <a:ea typeface="微软雅黑" panose="020B0503020204020204" pitchFamily="34" charset="-122"/>
              </a:rPr>
              <a:t>, and equal response time to </a:t>
            </a:r>
            <a:r>
              <a:rPr lang="en-US" altLang="zh-CN" sz="1500" dirty="0">
                <a:solidFill>
                  <a:srgbClr val="0000FF"/>
                </a:solidFill>
                <a:latin typeface="微软雅黑" panose="020B0503020204020204" pitchFamily="34" charset="-122"/>
                <a:ea typeface="微软雅黑" panose="020B0503020204020204" pitchFamily="34" charset="-122"/>
              </a:rPr>
              <a:t>IotDB</a:t>
            </a:r>
            <a:r>
              <a:rPr lang="en-US" altLang="zh-CN" sz="1500" dirty="0">
                <a:latin typeface="微软雅黑" panose="020B0503020204020204" pitchFamily="34" charset="-122"/>
                <a:ea typeface="微软雅黑" panose="020B0503020204020204" pitchFamily="34" charset="-122"/>
              </a:rPr>
              <a:t>.</a:t>
            </a:r>
          </a:p>
          <a:p>
            <a:pPr lvl="1" algn="just">
              <a:lnSpc>
                <a:spcPct val="120000"/>
              </a:lnSpc>
            </a:pPr>
            <a:endParaRPr lang="en-US" altLang="zh-CN" sz="1500" dirty="0">
              <a:latin typeface="微软雅黑" panose="020B0503020204020204" pitchFamily="34" charset="-122"/>
              <a:ea typeface="微软雅黑" panose="020B0503020204020204" pitchFamily="34" charset="-122"/>
            </a:endParaRPr>
          </a:p>
          <a:p>
            <a:pPr lvl="1" algn="just">
              <a:lnSpc>
                <a:spcPct val="120000"/>
              </a:lnSpc>
            </a:pPr>
            <a:r>
              <a:rPr lang="en-US" altLang="zh-CN" sz="1500" dirty="0">
                <a:latin typeface="微软雅黑" panose="020B0503020204020204" pitchFamily="34" charset="-122"/>
                <a:ea typeface="微软雅黑" panose="020B0503020204020204" pitchFamily="34" charset="-122"/>
              </a:rPr>
              <a:t>Although when the concurrency is low, </a:t>
            </a:r>
            <a:r>
              <a:rPr lang="en-US" altLang="zh-CN" sz="1500" dirty="0">
                <a:solidFill>
                  <a:srgbClr val="0000FF"/>
                </a:solidFill>
                <a:latin typeface="微软雅黑" panose="020B0503020204020204" pitchFamily="34" charset="-122"/>
                <a:ea typeface="微软雅黑" panose="020B0503020204020204" pitchFamily="34" charset="-122"/>
              </a:rPr>
              <a:t>Druid</a:t>
            </a:r>
            <a:r>
              <a:rPr lang="en-US" altLang="zh-CN" sz="1500" dirty="0">
                <a:latin typeface="微软雅黑" panose="020B0503020204020204" pitchFamily="34" charset="-122"/>
                <a:ea typeface="微软雅黑" panose="020B0503020204020204" pitchFamily="34" charset="-122"/>
              </a:rPr>
              <a:t> is better than </a:t>
            </a:r>
            <a:r>
              <a:rPr lang="en-US" altLang="zh-CN" sz="1500" dirty="0">
                <a:solidFill>
                  <a:srgbClr val="0000FF"/>
                </a:solidFill>
                <a:latin typeface="微软雅黑" panose="020B0503020204020204" pitchFamily="34" charset="-122"/>
                <a:ea typeface="微软雅黑" panose="020B0503020204020204" pitchFamily="34" charset="-122"/>
              </a:rPr>
              <a:t>TimescaleDB</a:t>
            </a:r>
            <a:r>
              <a:rPr lang="en-US" altLang="zh-CN" sz="1500" dirty="0">
                <a:latin typeface="微软雅黑" panose="020B0503020204020204" pitchFamily="34" charset="-122"/>
                <a:ea typeface="微软雅黑" panose="020B0503020204020204" pitchFamily="34" charset="-122"/>
              </a:rPr>
              <a:t>.</a:t>
            </a:r>
          </a:p>
          <a:p>
            <a:pPr lvl="1" algn="just">
              <a:lnSpc>
                <a:spcPct val="120000"/>
              </a:lnSpc>
            </a:pPr>
            <a:r>
              <a:rPr lang="en-US" altLang="zh-CN" sz="1500" dirty="0">
                <a:latin typeface="微软雅黑" panose="020B0503020204020204" pitchFamily="34" charset="-122"/>
                <a:ea typeface="微软雅黑" panose="020B0503020204020204" pitchFamily="34" charset="-122"/>
              </a:rPr>
              <a:t>Both </a:t>
            </a:r>
            <a:r>
              <a:rPr lang="en-US" altLang="zh-CN" sz="1500" dirty="0">
                <a:solidFill>
                  <a:srgbClr val="0000FF"/>
                </a:solidFill>
                <a:latin typeface="微软雅黑" panose="020B0503020204020204" pitchFamily="34" charset="-122"/>
                <a:ea typeface="微软雅黑" panose="020B0503020204020204" pitchFamily="34" charset="-122"/>
              </a:rPr>
              <a:t>Druid</a:t>
            </a:r>
            <a:r>
              <a:rPr lang="en-US" altLang="zh-CN" sz="1500" dirty="0">
                <a:latin typeface="微软雅黑" panose="020B0503020204020204" pitchFamily="34" charset="-122"/>
                <a:ea typeface="微软雅黑" panose="020B0503020204020204" pitchFamily="34" charset="-122"/>
              </a:rPr>
              <a:t> and </a:t>
            </a:r>
            <a:r>
              <a:rPr lang="en-US" altLang="zh-CN" sz="1500" dirty="0">
                <a:solidFill>
                  <a:srgbClr val="0000FF"/>
                </a:solidFill>
                <a:latin typeface="微软雅黑" panose="020B0503020204020204" pitchFamily="34" charset="-122"/>
                <a:ea typeface="微软雅黑" panose="020B0503020204020204" pitchFamily="34" charset="-122"/>
              </a:rPr>
              <a:t>TimescaleDB</a:t>
            </a:r>
            <a:r>
              <a:rPr lang="en-US" altLang="zh-CN" sz="1500" dirty="0">
                <a:latin typeface="微软雅黑" panose="020B0503020204020204" pitchFamily="34" charset="-122"/>
                <a:ea typeface="微软雅黑" panose="020B0503020204020204" pitchFamily="34" charset="-122"/>
              </a:rPr>
              <a:t> get the worst response times.</a:t>
            </a:r>
            <a:endParaRPr lang="en-US" altLang="zh-CN" sz="1400" dirty="0">
              <a:latin typeface="微软雅黑" panose="020B0503020204020204" pitchFamily="34" charset="-122"/>
              <a:ea typeface="微软雅黑" panose="020B0503020204020204" pitchFamily="34" charset="-122"/>
            </a:endParaRPr>
          </a:p>
          <a:p>
            <a:pPr algn="just">
              <a:lnSpc>
                <a:spcPct val="120000"/>
              </a:lnSpc>
            </a:pPr>
            <a:endParaRPr lang="zh-CN" altLang="en-US" sz="1400" dirty="0">
              <a:latin typeface="微软雅黑" panose="020B0503020204020204" pitchFamily="34" charset="-122"/>
              <a:ea typeface="微软雅黑" panose="020B0503020204020204" pitchFamily="34" charset="-122"/>
            </a:endParaRPr>
          </a:p>
        </p:txBody>
      </p:sp>
      <p:graphicFrame>
        <p:nvGraphicFramePr>
          <p:cNvPr id="6" name="表格 5">
            <a:extLst>
              <a:ext uri="{FF2B5EF4-FFF2-40B4-BE49-F238E27FC236}">
                <a16:creationId xmlns:a16="http://schemas.microsoft.com/office/drawing/2014/main" xmlns="" id="{2926F2FB-C9E9-4814-BA38-8707AC1D3D8E}"/>
              </a:ext>
            </a:extLst>
          </p:cNvPr>
          <p:cNvGraphicFramePr>
            <a:graphicFrameLocks noGrp="1"/>
          </p:cNvGraphicFramePr>
          <p:nvPr>
            <p:extLst>
              <p:ext uri="{D42A27DB-BD31-4B8C-83A1-F6EECF244321}">
                <p14:modId xmlns:p14="http://schemas.microsoft.com/office/powerpoint/2010/main" val="2668331012"/>
              </p:ext>
            </p:extLst>
          </p:nvPr>
        </p:nvGraphicFramePr>
        <p:xfrm>
          <a:off x="7202695" y="1470025"/>
          <a:ext cx="3962400" cy="1958975"/>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xmlns="" val="3386956001"/>
                    </a:ext>
                  </a:extLst>
                </a:gridCol>
                <a:gridCol w="635000">
                  <a:extLst>
                    <a:ext uri="{9D8B030D-6E8A-4147-A177-3AD203B41FA5}">
                      <a16:colId xmlns:a16="http://schemas.microsoft.com/office/drawing/2014/main" xmlns="" val="1763632499"/>
                    </a:ext>
                  </a:extLst>
                </a:gridCol>
                <a:gridCol w="571500">
                  <a:extLst>
                    <a:ext uri="{9D8B030D-6E8A-4147-A177-3AD203B41FA5}">
                      <a16:colId xmlns:a16="http://schemas.microsoft.com/office/drawing/2014/main" xmlns="" val="2233631351"/>
                    </a:ext>
                  </a:extLst>
                </a:gridCol>
                <a:gridCol w="952500">
                  <a:extLst>
                    <a:ext uri="{9D8B030D-6E8A-4147-A177-3AD203B41FA5}">
                      <a16:colId xmlns:a16="http://schemas.microsoft.com/office/drawing/2014/main" xmlns="" val="3808383529"/>
                    </a:ext>
                  </a:extLst>
                </a:gridCol>
                <a:gridCol w="685800">
                  <a:extLst>
                    <a:ext uri="{9D8B030D-6E8A-4147-A177-3AD203B41FA5}">
                      <a16:colId xmlns:a16="http://schemas.microsoft.com/office/drawing/2014/main" xmlns="" val="2244845600"/>
                    </a:ext>
                  </a:extLst>
                </a:gridCol>
                <a:gridCol w="812800">
                  <a:extLst>
                    <a:ext uri="{9D8B030D-6E8A-4147-A177-3AD203B41FA5}">
                      <a16:colId xmlns:a16="http://schemas.microsoft.com/office/drawing/2014/main" xmlns="" val="2006279851"/>
                    </a:ext>
                  </a:extLst>
                </a:gridCol>
              </a:tblGrid>
              <a:tr h="197485">
                <a:tc>
                  <a:txBody>
                    <a:bodyPr/>
                    <a:lstStyle/>
                    <a:p>
                      <a:pPr algn="l" fontAlgn="b"/>
                      <a:r>
                        <a:rPr lang="zh-CN" altLang="en-US" sz="1100" u="none" strike="noStrike">
                          <a:effectLst/>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InfluxDB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IotDB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TimescaleDB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Druid</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OpenTSDB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extLst>
                  <a:ext uri="{0D108BD9-81ED-4DB2-BD59-A6C34878D82A}">
                    <a16:rowId xmlns:a16="http://schemas.microsoft.com/office/drawing/2014/main" xmlns="" val="2643604133"/>
                  </a:ext>
                </a:extLst>
              </a:tr>
              <a:tr h="200660">
                <a:tc>
                  <a:txBody>
                    <a:bodyPr/>
                    <a:lstStyle/>
                    <a:p>
                      <a:pPr algn="r" fontAlgn="ctr"/>
                      <a:r>
                        <a:rPr lang="en-US" altLang="zh-CN" sz="1050" u="none" strike="noStrike">
                          <a:effectLst/>
                        </a:rPr>
                        <a:t>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59,348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9,789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888251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53,944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7,380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634657632"/>
                  </a:ext>
                </a:extLst>
              </a:tr>
              <a:tr h="200660">
                <a:tc>
                  <a:txBody>
                    <a:bodyPr/>
                    <a:lstStyle/>
                    <a:p>
                      <a:pPr algn="r" fontAlgn="ctr"/>
                      <a:r>
                        <a:rPr lang="en-US" altLang="zh-CN" sz="1050" u="none" strike="noStrike">
                          <a:effectLst/>
                        </a:rPr>
                        <a:t>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51,535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7,307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509346</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53,154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7,506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07566725"/>
                  </a:ext>
                </a:extLst>
              </a:tr>
              <a:tr h="200660">
                <a:tc>
                  <a:txBody>
                    <a:bodyPr/>
                    <a:lstStyle/>
                    <a:p>
                      <a:pPr algn="r" fontAlgn="ctr"/>
                      <a:r>
                        <a:rPr lang="en-US" altLang="zh-CN" sz="1050" u="none" strike="noStrike">
                          <a:effectLst/>
                        </a:rPr>
                        <a:t>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53,999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7,496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329546</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52,448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7,744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813308203"/>
                  </a:ext>
                </a:extLst>
              </a:tr>
              <a:tr h="200660">
                <a:tc>
                  <a:txBody>
                    <a:bodyPr/>
                    <a:lstStyle/>
                    <a:p>
                      <a:pPr algn="r" fontAlgn="ctr"/>
                      <a:r>
                        <a:rPr lang="en-US" altLang="zh-CN" sz="1050" u="none" strike="noStrike">
                          <a:effectLst/>
                        </a:rPr>
                        <a:t>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45,015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6,904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733725</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52,078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9,502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14240881"/>
                  </a:ext>
                </a:extLst>
              </a:tr>
              <a:tr h="200660">
                <a:tc>
                  <a:txBody>
                    <a:bodyPr/>
                    <a:lstStyle/>
                    <a:p>
                      <a:pPr algn="r" fontAlgn="ctr"/>
                      <a:r>
                        <a:rPr lang="en-US" altLang="zh-CN" sz="1050" u="none" strike="noStrike">
                          <a:effectLst/>
                        </a:rPr>
                        <a:t>30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18,298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7,015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1130014</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86,610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10,153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2644796862"/>
                  </a:ext>
                </a:extLst>
              </a:tr>
              <a:tr h="200660">
                <a:tc>
                  <a:txBody>
                    <a:bodyPr/>
                    <a:lstStyle/>
                    <a:p>
                      <a:pPr algn="r" fontAlgn="ctr"/>
                      <a:r>
                        <a:rPr lang="en-US" altLang="zh-CN" sz="1050" u="none" strike="noStrike">
                          <a:effectLst/>
                        </a:rPr>
                        <a:t>50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16,527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6,784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13581278</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211,984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20,034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3587096842"/>
                  </a:ext>
                </a:extLst>
              </a:tr>
              <a:tr h="200660">
                <a:tc>
                  <a:txBody>
                    <a:bodyPr/>
                    <a:lstStyle/>
                    <a:p>
                      <a:pPr algn="r" fontAlgn="ctr"/>
                      <a:r>
                        <a:rPr lang="en-US" altLang="zh-CN" sz="1050" u="none" strike="noStrike">
                          <a:effectLst/>
                        </a:rPr>
                        <a:t>100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25,472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7,052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200" u="none" strike="noStrike">
                          <a:effectLst/>
                        </a:rPr>
                        <a:t>19452755</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831,797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54,402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346240392"/>
                  </a:ext>
                </a:extLst>
              </a:tr>
              <a:tr h="178435">
                <a:tc>
                  <a:txBody>
                    <a:bodyPr/>
                    <a:lstStyle/>
                    <a:p>
                      <a:pPr algn="just" fontAlgn="ctr"/>
                      <a:r>
                        <a:rPr lang="en-US" altLang="zh-CN" sz="1050" u="none" strike="noStrike">
                          <a:effectLst/>
                        </a:rPr>
                        <a:t>300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313,603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313,603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54,873,464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3,317,888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1,564,813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71546356"/>
                  </a:ext>
                </a:extLst>
              </a:tr>
              <a:tr h="178435">
                <a:tc>
                  <a:txBody>
                    <a:bodyPr/>
                    <a:lstStyle/>
                    <a:p>
                      <a:pPr algn="just" fontAlgn="ctr"/>
                      <a:r>
                        <a:rPr lang="en-US" altLang="zh-CN" sz="1050" u="none" strike="noStrike">
                          <a:effectLst/>
                        </a:rPr>
                        <a:t>500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504,728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504,728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67,354,656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a:effectLst/>
                        </a:rPr>
                        <a:t>5,871,429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r" fontAlgn="ctr"/>
                      <a:r>
                        <a:rPr lang="en-US" altLang="zh-CN" sz="1050" u="none" strike="noStrike" dirty="0">
                          <a:effectLst/>
                        </a:rPr>
                        <a:t>3,372,715</a:t>
                      </a:r>
                      <a:endParaRPr lang="en-US" altLang="zh-CN" sz="1050" b="0" i="0" u="none" strike="noStrike" dirty="0">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269216810"/>
                  </a:ext>
                </a:extLst>
              </a:tr>
            </a:tbl>
          </a:graphicData>
        </a:graphic>
      </p:graphicFrame>
      <p:pic>
        <p:nvPicPr>
          <p:cNvPr id="8" name="图片 7">
            <a:extLst>
              <a:ext uri="{FF2B5EF4-FFF2-40B4-BE49-F238E27FC236}">
                <a16:creationId xmlns:a16="http://schemas.microsoft.com/office/drawing/2014/main" xmlns="" id="{9C54536F-0544-4981-B3E8-C32F4E35E22C}"/>
              </a:ext>
            </a:extLst>
          </p:cNvPr>
          <p:cNvPicPr>
            <a:picLocks noChangeAspect="1"/>
          </p:cNvPicPr>
          <p:nvPr/>
        </p:nvPicPr>
        <p:blipFill>
          <a:blip r:embed="rId2"/>
          <a:stretch>
            <a:fillRect/>
          </a:stretch>
        </p:blipFill>
        <p:spPr>
          <a:xfrm>
            <a:off x="6916359" y="3748562"/>
            <a:ext cx="5042651" cy="2908366"/>
          </a:xfrm>
          <a:prstGeom prst="rect">
            <a:avLst/>
          </a:prstGeom>
        </p:spPr>
      </p:pic>
    </p:spTree>
    <p:extLst>
      <p:ext uri="{BB962C8B-B14F-4D97-AF65-F5344CB8AC3E}">
        <p14:creationId xmlns:p14="http://schemas.microsoft.com/office/powerpoint/2010/main" val="1860244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AD3F8C-27B5-48C6-A2FE-0B2B3ED493F1}"/>
              </a:ext>
            </a:extLst>
          </p:cNvPr>
          <p:cNvSpPr>
            <a:spLocks noGrp="1"/>
          </p:cNvSpPr>
          <p:nvPr>
            <p:ph type="title"/>
          </p:nvPr>
        </p:nvSpPr>
        <p:spPr>
          <a:xfrm>
            <a:off x="838200" y="365125"/>
            <a:ext cx="10515600" cy="697685"/>
          </a:xfrm>
        </p:spPr>
        <p:txBody>
          <a:bodyPr>
            <a:noAutofit/>
          </a:bodyPr>
          <a:lstStyle/>
          <a:p>
            <a:r>
              <a:rPr lang="en-US" altLang="zh-CN" sz="2800" dirty="0">
                <a:latin typeface="微软雅黑" panose="020B0503020204020204" pitchFamily="34" charset="-122"/>
                <a:ea typeface="微软雅黑" panose="020B0503020204020204" pitchFamily="34" charset="-122"/>
              </a:rPr>
              <a:t>TS-Benchmark: a benchmark for time series databases</a:t>
            </a:r>
            <a:endParaRPr lang="zh-CN" altLang="en-US" sz="2800"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xmlns="" id="{076CE5DE-E85F-4768-8D57-4C85AFA0DEC6}"/>
              </a:ext>
            </a:extLst>
          </p:cNvPr>
          <p:cNvSpPr>
            <a:spLocks noGrp="1"/>
          </p:cNvSpPr>
          <p:nvPr>
            <p:ph idx="1"/>
          </p:nvPr>
        </p:nvSpPr>
        <p:spPr>
          <a:xfrm>
            <a:off x="838199" y="1354844"/>
            <a:ext cx="6122731" cy="5138031"/>
          </a:xfrm>
        </p:spPr>
        <p:txBody>
          <a:bodyPr>
            <a:noAutofit/>
          </a:bodyPr>
          <a:lstStyle/>
          <a:p>
            <a:pPr algn="just">
              <a:lnSpc>
                <a:spcPct val="120000"/>
              </a:lnSpc>
            </a:pPr>
            <a:r>
              <a:rPr lang="en-US" altLang="zh-CN" sz="1800" b="1" dirty="0">
                <a:latin typeface="微软雅黑" panose="020B0503020204020204" pitchFamily="34" charset="-122"/>
                <a:ea typeface="微软雅黑" panose="020B0503020204020204" pitchFamily="34" charset="-122"/>
              </a:rPr>
              <a:t>Stress Test 2 query(append)– throughput</a:t>
            </a:r>
            <a:endParaRPr lang="en-US" altLang="zh-CN" sz="1600" b="1" dirty="0">
              <a:latin typeface="微软雅黑" panose="020B0503020204020204" pitchFamily="34" charset="-122"/>
              <a:ea typeface="微软雅黑" panose="020B0503020204020204" pitchFamily="34" charset="-122"/>
            </a:endParaRPr>
          </a:p>
          <a:p>
            <a:pPr algn="just">
              <a:lnSpc>
                <a:spcPct val="120000"/>
              </a:lnSpc>
            </a:pPr>
            <a:r>
              <a:rPr lang="en-US" altLang="zh-CN" sz="1600" dirty="0">
                <a:latin typeface="微软雅黑" panose="020B0503020204020204" pitchFamily="34" charset="-122"/>
                <a:ea typeface="微软雅黑" panose="020B0503020204020204" pitchFamily="34" charset="-122"/>
              </a:rPr>
              <a:t>We test how target databases handle queries when there is a background appending stream.</a:t>
            </a:r>
          </a:p>
          <a:p>
            <a:pPr lvl="2" algn="just">
              <a:lnSpc>
                <a:spcPct val="120000"/>
              </a:lnSpc>
            </a:pPr>
            <a:r>
              <a:rPr lang="en-US" altLang="zh-CN" sz="1600" dirty="0">
                <a:latin typeface="微软雅黑" panose="020B0503020204020204" pitchFamily="34" charset="-122"/>
                <a:ea typeface="微软雅黑" panose="020B0503020204020204" pitchFamily="34" charset="-122"/>
              </a:rPr>
              <a:t>The background steady appending stream includes 10 clients, each client is responsible for 10 devices, with 100 devices in total. Each client send a snapshot of sensor data per 7 seconds.</a:t>
            </a:r>
          </a:p>
          <a:p>
            <a:pPr lvl="2" algn="just">
              <a:lnSpc>
                <a:spcPct val="120000"/>
              </a:lnSpc>
            </a:pPr>
            <a:r>
              <a:rPr lang="en-US" altLang="zh-CN" sz="1600" dirty="0">
                <a:latin typeface="微软雅黑" panose="020B0503020204020204" pitchFamily="34" charset="-122"/>
                <a:ea typeface="微软雅黑" panose="020B0503020204020204" pitchFamily="34" charset="-122"/>
              </a:rPr>
              <a:t>In the mean time We gradually increase the number of clients to</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increase</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querying pressures. Each client thread send 20 query requests per second with a think time of 50ms.</a:t>
            </a:r>
          </a:p>
          <a:p>
            <a:pPr algn="just">
              <a:lnSpc>
                <a:spcPct val="120000"/>
              </a:lnSpc>
            </a:pPr>
            <a:r>
              <a:rPr lang="en-US" altLang="zh-CN" sz="1500" dirty="0">
                <a:latin typeface="微软雅黑" panose="020B0503020204020204" pitchFamily="34" charset="-122"/>
                <a:ea typeface="微软雅黑" panose="020B0503020204020204" pitchFamily="34" charset="-122"/>
              </a:rPr>
              <a:t>With increasing of the client number, </a:t>
            </a:r>
            <a:r>
              <a:rPr lang="en-US" altLang="zh-CN" sz="1500" dirty="0">
                <a:solidFill>
                  <a:srgbClr val="0000FF"/>
                </a:solidFill>
                <a:latin typeface="微软雅黑" panose="020B0503020204020204" pitchFamily="34" charset="-122"/>
                <a:ea typeface="微软雅黑" panose="020B0503020204020204" pitchFamily="34" charset="-122"/>
              </a:rPr>
              <a:t>InfluxDB</a:t>
            </a:r>
            <a:r>
              <a:rPr lang="en-US" altLang="zh-CN" sz="1500" dirty="0">
                <a:latin typeface="微软雅黑" panose="020B0503020204020204" pitchFamily="34" charset="-122"/>
                <a:ea typeface="微软雅黑" panose="020B0503020204020204" pitchFamily="34" charset="-122"/>
              </a:rPr>
              <a:t> and </a:t>
            </a:r>
            <a:r>
              <a:rPr lang="en-US" altLang="zh-CN" sz="1500" dirty="0">
                <a:solidFill>
                  <a:srgbClr val="0000FF"/>
                </a:solidFill>
                <a:latin typeface="微软雅黑" panose="020B0503020204020204" pitchFamily="34" charset="-122"/>
                <a:ea typeface="微软雅黑" panose="020B0503020204020204" pitchFamily="34" charset="-122"/>
              </a:rPr>
              <a:t>IotDB</a:t>
            </a:r>
            <a:r>
              <a:rPr lang="en-US" altLang="zh-CN" sz="1500" dirty="0">
                <a:latin typeface="微软雅黑" panose="020B0503020204020204" pitchFamily="34" charset="-122"/>
                <a:ea typeface="微软雅黑" panose="020B0503020204020204" pitchFamily="34" charset="-122"/>
              </a:rPr>
              <a:t> achieve much higher throughput than other database, </a:t>
            </a:r>
            <a:r>
              <a:rPr lang="en-US" altLang="zh-CN" sz="1500" dirty="0">
                <a:solidFill>
                  <a:srgbClr val="0000FF"/>
                </a:solidFill>
                <a:latin typeface="微软雅黑" panose="020B0503020204020204" pitchFamily="34" charset="-122"/>
                <a:ea typeface="微软雅黑" panose="020B0503020204020204" pitchFamily="34" charset="-122"/>
              </a:rPr>
              <a:t>IotDB</a:t>
            </a:r>
            <a:r>
              <a:rPr lang="en-US" altLang="zh-CN" sz="1500" dirty="0">
                <a:latin typeface="微软雅黑" panose="020B0503020204020204" pitchFamily="34" charset="-122"/>
                <a:ea typeface="微软雅黑" panose="020B0503020204020204" pitchFamily="34" charset="-122"/>
              </a:rPr>
              <a:t> achieves the highest throughput.</a:t>
            </a:r>
          </a:p>
          <a:p>
            <a:pPr algn="just">
              <a:lnSpc>
                <a:spcPct val="120000"/>
              </a:lnSpc>
            </a:pPr>
            <a:r>
              <a:rPr lang="en-US" altLang="zh-CN" sz="1500" dirty="0">
                <a:solidFill>
                  <a:srgbClr val="0000FF"/>
                </a:solidFill>
                <a:latin typeface="微软雅黑" panose="020B0503020204020204" pitchFamily="34" charset="-122"/>
                <a:ea typeface="微软雅黑" panose="020B0503020204020204" pitchFamily="34" charset="-122"/>
              </a:rPr>
              <a:t>TimescaleDB, Druid </a:t>
            </a:r>
            <a:r>
              <a:rPr lang="en-US" altLang="zh-CN" sz="1500" dirty="0">
                <a:latin typeface="微软雅黑" panose="020B0503020204020204" pitchFamily="34" charset="-122"/>
                <a:ea typeface="微软雅黑" panose="020B0503020204020204" pitchFamily="34" charset="-122"/>
              </a:rPr>
              <a:t>achieve less throughput.</a:t>
            </a:r>
          </a:p>
          <a:p>
            <a:pPr algn="just">
              <a:lnSpc>
                <a:spcPct val="120000"/>
              </a:lnSpc>
            </a:pPr>
            <a:r>
              <a:rPr lang="en-US" altLang="zh-CN" sz="1500" dirty="0">
                <a:latin typeface="微软雅黑" panose="020B0503020204020204" pitchFamily="34" charset="-122"/>
                <a:ea typeface="微软雅黑" panose="020B0503020204020204" pitchFamily="34" charset="-122"/>
              </a:rPr>
              <a:t>And </a:t>
            </a:r>
            <a:r>
              <a:rPr lang="en-US" altLang="zh-CN" sz="1500" dirty="0">
                <a:solidFill>
                  <a:srgbClr val="0000FF"/>
                </a:solidFill>
                <a:latin typeface="微软雅黑" panose="020B0503020204020204" pitchFamily="34" charset="-122"/>
                <a:ea typeface="微软雅黑" panose="020B0503020204020204" pitchFamily="34" charset="-122"/>
              </a:rPr>
              <a:t>OpenTSDB</a:t>
            </a:r>
            <a:r>
              <a:rPr lang="en-US" altLang="zh-CN" sz="1500" dirty="0">
                <a:latin typeface="微软雅黑" panose="020B0503020204020204" pitchFamily="34" charset="-122"/>
                <a:ea typeface="微软雅黑" panose="020B0503020204020204" pitchFamily="34" charset="-122"/>
              </a:rPr>
              <a:t> performs the worst.</a:t>
            </a:r>
            <a:endParaRPr lang="zh-CN" altLang="en-US" sz="1600" dirty="0">
              <a:latin typeface="微软雅黑" panose="020B0503020204020204" pitchFamily="34" charset="-122"/>
              <a:ea typeface="微软雅黑" panose="020B0503020204020204" pitchFamily="34" charset="-122"/>
            </a:endParaRPr>
          </a:p>
          <a:p>
            <a:pPr algn="just">
              <a:lnSpc>
                <a:spcPct val="120000"/>
              </a:lnSpc>
            </a:pPr>
            <a:endParaRPr lang="en-US" altLang="zh-CN" sz="1600" dirty="0">
              <a:latin typeface="微软雅黑" panose="020B0503020204020204" pitchFamily="34" charset="-122"/>
              <a:ea typeface="微软雅黑" panose="020B0503020204020204" pitchFamily="34" charset="-122"/>
            </a:endParaRPr>
          </a:p>
          <a:p>
            <a:pPr algn="just">
              <a:lnSpc>
                <a:spcPct val="120000"/>
              </a:lnSpc>
            </a:pPr>
            <a:endParaRPr lang="en-US" altLang="zh-CN" sz="1600" dirty="0">
              <a:latin typeface="微软雅黑" panose="020B0503020204020204" pitchFamily="34" charset="-122"/>
              <a:ea typeface="微软雅黑" panose="020B0503020204020204" pitchFamily="34" charset="-122"/>
            </a:endParaRPr>
          </a:p>
          <a:p>
            <a:pPr algn="just">
              <a:lnSpc>
                <a:spcPct val="120000"/>
              </a:lnSpc>
            </a:pPr>
            <a:endParaRPr lang="zh-CN" altLang="en-US" sz="1600" dirty="0">
              <a:latin typeface="微软雅黑" panose="020B0503020204020204" pitchFamily="34" charset="-122"/>
              <a:ea typeface="微软雅黑" panose="020B0503020204020204" pitchFamily="34" charset="-122"/>
            </a:endParaRPr>
          </a:p>
        </p:txBody>
      </p:sp>
      <p:graphicFrame>
        <p:nvGraphicFramePr>
          <p:cNvPr id="5" name="表格 4">
            <a:extLst>
              <a:ext uri="{FF2B5EF4-FFF2-40B4-BE49-F238E27FC236}">
                <a16:creationId xmlns:a16="http://schemas.microsoft.com/office/drawing/2014/main" xmlns="" id="{90BE8AC4-8602-4F15-9332-3A5FEBCB8CF2}"/>
              </a:ext>
            </a:extLst>
          </p:cNvPr>
          <p:cNvGraphicFramePr>
            <a:graphicFrameLocks noGrp="1"/>
          </p:cNvGraphicFramePr>
          <p:nvPr>
            <p:extLst>
              <p:ext uri="{D42A27DB-BD31-4B8C-83A1-F6EECF244321}">
                <p14:modId xmlns:p14="http://schemas.microsoft.com/office/powerpoint/2010/main" val="2649760315"/>
              </p:ext>
            </p:extLst>
          </p:nvPr>
        </p:nvGraphicFramePr>
        <p:xfrm>
          <a:off x="7268334" y="1286466"/>
          <a:ext cx="4279900" cy="1918877"/>
        </p:xfrm>
        <a:graphic>
          <a:graphicData uri="http://schemas.openxmlformats.org/drawingml/2006/table">
            <a:tbl>
              <a:tblPr>
                <a:tableStyleId>{5C22544A-7EE6-4342-B048-85BDC9FD1C3A}</a:tableStyleId>
              </a:tblPr>
              <a:tblGrid>
                <a:gridCol w="660400">
                  <a:extLst>
                    <a:ext uri="{9D8B030D-6E8A-4147-A177-3AD203B41FA5}">
                      <a16:colId xmlns:a16="http://schemas.microsoft.com/office/drawing/2014/main" xmlns="" val="2038101063"/>
                    </a:ext>
                  </a:extLst>
                </a:gridCol>
                <a:gridCol w="660400">
                  <a:extLst>
                    <a:ext uri="{9D8B030D-6E8A-4147-A177-3AD203B41FA5}">
                      <a16:colId xmlns:a16="http://schemas.microsoft.com/office/drawing/2014/main" xmlns="" val="326382377"/>
                    </a:ext>
                  </a:extLst>
                </a:gridCol>
                <a:gridCol w="660400">
                  <a:extLst>
                    <a:ext uri="{9D8B030D-6E8A-4147-A177-3AD203B41FA5}">
                      <a16:colId xmlns:a16="http://schemas.microsoft.com/office/drawing/2014/main" xmlns="" val="1358907981"/>
                    </a:ext>
                  </a:extLst>
                </a:gridCol>
                <a:gridCol w="723900">
                  <a:extLst>
                    <a:ext uri="{9D8B030D-6E8A-4147-A177-3AD203B41FA5}">
                      <a16:colId xmlns:a16="http://schemas.microsoft.com/office/drawing/2014/main" xmlns="" val="371997167"/>
                    </a:ext>
                  </a:extLst>
                </a:gridCol>
                <a:gridCol w="685800">
                  <a:extLst>
                    <a:ext uri="{9D8B030D-6E8A-4147-A177-3AD203B41FA5}">
                      <a16:colId xmlns:a16="http://schemas.microsoft.com/office/drawing/2014/main" xmlns="" val="2222325543"/>
                    </a:ext>
                  </a:extLst>
                </a:gridCol>
                <a:gridCol w="889000">
                  <a:extLst>
                    <a:ext uri="{9D8B030D-6E8A-4147-A177-3AD203B41FA5}">
                      <a16:colId xmlns:a16="http://schemas.microsoft.com/office/drawing/2014/main" xmlns="" val="4048254214"/>
                    </a:ext>
                  </a:extLst>
                </a:gridCol>
              </a:tblGrid>
              <a:tr h="197485">
                <a:tc>
                  <a:txBody>
                    <a:bodyPr/>
                    <a:lstStyle/>
                    <a:p>
                      <a:pPr algn="l" fontAlgn="b"/>
                      <a:r>
                        <a:rPr lang="zh-CN" altLang="en-US" sz="1100" u="none" strike="noStrike">
                          <a:effectLst/>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InfluxDB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IotDB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TimescaleDB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Druid</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tc>
                  <a:txBody>
                    <a:bodyPr/>
                    <a:lstStyle/>
                    <a:p>
                      <a:pPr algn="l" fontAlgn="b"/>
                      <a:r>
                        <a:rPr lang="en-US" sz="1100" u="none" strike="noStrike">
                          <a:effectLst/>
                        </a:rPr>
                        <a:t>OpenTSDB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b"/>
                </a:tc>
                <a:extLst>
                  <a:ext uri="{0D108BD9-81ED-4DB2-BD59-A6C34878D82A}">
                    <a16:rowId xmlns:a16="http://schemas.microsoft.com/office/drawing/2014/main" xmlns="" val="2595741985"/>
                  </a:ext>
                </a:extLst>
              </a:tr>
              <a:tr h="197485">
                <a:tc>
                  <a:txBody>
                    <a:bodyPr/>
                    <a:lstStyle/>
                    <a:p>
                      <a:pPr algn="just" fontAlgn="ctr"/>
                      <a:r>
                        <a:rPr lang="en-US" altLang="zh-CN" sz="1100" u="none" strike="noStrike">
                          <a:effectLst/>
                        </a:rPr>
                        <a:t>1 </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57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0.0263 </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16456073"/>
                  </a:ext>
                </a:extLst>
              </a:tr>
              <a:tr h="197485">
                <a:tc>
                  <a:txBody>
                    <a:bodyPr/>
                    <a:lstStyle/>
                    <a:p>
                      <a:pPr algn="just" fontAlgn="ctr"/>
                      <a:r>
                        <a:rPr lang="en-US" altLang="zh-CN" sz="1100" u="none" strike="noStrike">
                          <a:effectLst/>
                        </a:rPr>
                        <a:t>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49</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19</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43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0.0260 </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162819897"/>
                  </a:ext>
                </a:extLst>
              </a:tr>
              <a:tr h="197485">
                <a:tc>
                  <a:txBody>
                    <a:bodyPr/>
                    <a:lstStyle/>
                    <a:p>
                      <a:pPr algn="just" fontAlgn="ctr"/>
                      <a:r>
                        <a:rPr lang="en-US" altLang="zh-CN" sz="1100" u="none" strike="noStrike">
                          <a:effectLst/>
                        </a:rPr>
                        <a:t>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83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57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70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0.0223 </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2658542747"/>
                  </a:ext>
                </a:extLst>
              </a:tr>
              <a:tr h="197485">
                <a:tc>
                  <a:txBody>
                    <a:bodyPr/>
                    <a:lstStyle/>
                    <a:p>
                      <a:pPr algn="just" fontAlgn="ctr"/>
                      <a:r>
                        <a:rPr lang="en-US" altLang="zh-CN" sz="1100" u="none" strike="noStrike">
                          <a:effectLst/>
                        </a:rPr>
                        <a:t>10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167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dirty="0">
                          <a:effectLst/>
                        </a:rPr>
                        <a:t>96</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105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0.0203 </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1348902374"/>
                  </a:ext>
                </a:extLst>
              </a:tr>
              <a:tr h="197485">
                <a:tc>
                  <a:txBody>
                    <a:bodyPr/>
                    <a:lstStyle/>
                    <a:p>
                      <a:pPr algn="just" fontAlgn="ctr"/>
                      <a:r>
                        <a:rPr lang="en-US" altLang="zh-CN" sz="1100" u="none" strike="noStrike">
                          <a:effectLst/>
                        </a:rPr>
                        <a:t>30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504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387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107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0.0094 </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2904856117"/>
                  </a:ext>
                </a:extLst>
              </a:tr>
              <a:tr h="197485">
                <a:tc>
                  <a:txBody>
                    <a:bodyPr/>
                    <a:lstStyle/>
                    <a:p>
                      <a:pPr algn="just" fontAlgn="ctr"/>
                      <a:r>
                        <a:rPr lang="en-US" altLang="zh-CN" sz="1100" u="none" strike="noStrike">
                          <a:effectLst/>
                        </a:rPr>
                        <a:t>50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760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775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110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0.0064 </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81652968"/>
                  </a:ext>
                </a:extLst>
              </a:tr>
              <a:tr h="197485">
                <a:tc>
                  <a:txBody>
                    <a:bodyPr/>
                    <a:lstStyle/>
                    <a:p>
                      <a:pPr algn="just" fontAlgn="ctr"/>
                      <a:r>
                        <a:rPr lang="en-US" altLang="zh-CN" sz="1100" u="none" strike="noStrike">
                          <a:effectLst/>
                        </a:rPr>
                        <a:t>100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1,097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1,747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105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0.0045 </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432860228"/>
                  </a:ext>
                </a:extLst>
              </a:tr>
              <a:tr h="197485">
                <a:tc>
                  <a:txBody>
                    <a:bodyPr/>
                    <a:lstStyle/>
                    <a:p>
                      <a:pPr algn="just" fontAlgn="ctr"/>
                      <a:r>
                        <a:rPr lang="en-US" altLang="zh-CN" sz="1100" u="none" strike="noStrike">
                          <a:effectLst/>
                        </a:rPr>
                        <a:t>150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1123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2603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a:effectLst/>
                        </a:rPr>
                        <a:t>108</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tc>
                  <a:txBody>
                    <a:bodyPr/>
                    <a:lstStyle/>
                    <a:p>
                      <a:pPr algn="just" fontAlgn="ctr"/>
                      <a:r>
                        <a:rPr lang="en-US" altLang="zh-CN" sz="1100" u="none" strike="noStrike" dirty="0">
                          <a:effectLst/>
                        </a:rPr>
                        <a:t>0.0043 </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717" marR="3717" marT="3717" marB="0" anchor="ctr"/>
                </a:tc>
                <a:extLst>
                  <a:ext uri="{0D108BD9-81ED-4DB2-BD59-A6C34878D82A}">
                    <a16:rowId xmlns:a16="http://schemas.microsoft.com/office/drawing/2014/main" xmlns="" val="2861330128"/>
                  </a:ext>
                </a:extLst>
              </a:tr>
            </a:tbl>
          </a:graphicData>
        </a:graphic>
      </p:graphicFrame>
      <p:pic>
        <p:nvPicPr>
          <p:cNvPr id="7" name="图片 6">
            <a:extLst>
              <a:ext uri="{FF2B5EF4-FFF2-40B4-BE49-F238E27FC236}">
                <a16:creationId xmlns:a16="http://schemas.microsoft.com/office/drawing/2014/main" xmlns="" id="{078BA0F4-BCCA-4CEB-81E7-4A56A67E99B6}"/>
              </a:ext>
            </a:extLst>
          </p:cNvPr>
          <p:cNvPicPr>
            <a:picLocks noChangeAspect="1"/>
          </p:cNvPicPr>
          <p:nvPr/>
        </p:nvPicPr>
        <p:blipFill>
          <a:blip r:embed="rId2"/>
          <a:stretch>
            <a:fillRect/>
          </a:stretch>
        </p:blipFill>
        <p:spPr>
          <a:xfrm>
            <a:off x="7183923" y="3695899"/>
            <a:ext cx="4671715" cy="2709688"/>
          </a:xfrm>
          <a:prstGeom prst="rect">
            <a:avLst/>
          </a:prstGeom>
        </p:spPr>
      </p:pic>
    </p:spTree>
    <p:extLst>
      <p:ext uri="{BB962C8B-B14F-4D97-AF65-F5344CB8AC3E}">
        <p14:creationId xmlns:p14="http://schemas.microsoft.com/office/powerpoint/2010/main" val="2533560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AD3F8C-27B5-48C6-A2FE-0B2B3ED493F1}"/>
              </a:ext>
            </a:extLst>
          </p:cNvPr>
          <p:cNvSpPr>
            <a:spLocks noGrp="1"/>
          </p:cNvSpPr>
          <p:nvPr>
            <p:ph type="title"/>
          </p:nvPr>
        </p:nvSpPr>
        <p:spPr>
          <a:xfrm>
            <a:off x="838200" y="365125"/>
            <a:ext cx="10515600" cy="697685"/>
          </a:xfrm>
        </p:spPr>
        <p:txBody>
          <a:bodyPr>
            <a:noAutofit/>
          </a:bodyPr>
          <a:lstStyle/>
          <a:p>
            <a:r>
              <a:rPr lang="en-US" altLang="zh-CN" sz="2800" dirty="0">
                <a:latin typeface="微软雅黑" panose="020B0503020204020204" pitchFamily="34" charset="-122"/>
                <a:ea typeface="微软雅黑" panose="020B0503020204020204" pitchFamily="34" charset="-122"/>
              </a:rPr>
              <a:t>TS-Benchmark: a benchmark for time series databases</a:t>
            </a:r>
            <a:endParaRPr lang="zh-CN" altLang="en-US" sz="2800"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xmlns="" id="{076CE5DE-E85F-4768-8D57-4C85AFA0DEC6}"/>
              </a:ext>
            </a:extLst>
          </p:cNvPr>
          <p:cNvSpPr>
            <a:spLocks noGrp="1"/>
          </p:cNvSpPr>
          <p:nvPr>
            <p:ph idx="1"/>
          </p:nvPr>
        </p:nvSpPr>
        <p:spPr>
          <a:xfrm>
            <a:off x="838200" y="1345270"/>
            <a:ext cx="5423764" cy="5147606"/>
          </a:xfrm>
        </p:spPr>
        <p:txBody>
          <a:bodyPr>
            <a:noAutofit/>
          </a:bodyPr>
          <a:lstStyle/>
          <a:p>
            <a:pPr algn="just">
              <a:lnSpc>
                <a:spcPct val="120000"/>
              </a:lnSpc>
            </a:pPr>
            <a:r>
              <a:rPr lang="en-US" altLang="zh-CN" sz="1600" b="1" dirty="0">
                <a:latin typeface="微软雅黑" panose="020B0503020204020204" pitchFamily="34" charset="-122"/>
                <a:ea typeface="微软雅黑" panose="020B0503020204020204" pitchFamily="34" charset="-122"/>
              </a:rPr>
              <a:t>Stress Test 2 query(append)– response times</a:t>
            </a:r>
            <a:endParaRPr lang="en-US" altLang="zh-CN" sz="1400" dirty="0">
              <a:latin typeface="微软雅黑" panose="020B0503020204020204" pitchFamily="34" charset="-122"/>
              <a:ea typeface="微软雅黑" panose="020B0503020204020204" pitchFamily="34" charset="-122"/>
            </a:endParaRPr>
          </a:p>
          <a:p>
            <a:pPr algn="just">
              <a:lnSpc>
                <a:spcPct val="120000"/>
              </a:lnSpc>
            </a:pPr>
            <a:endParaRPr lang="en-US" altLang="zh-CN" sz="1400" dirty="0">
              <a:latin typeface="微软雅黑" panose="020B0503020204020204" pitchFamily="34" charset="-122"/>
              <a:ea typeface="微软雅黑" panose="020B0503020204020204" pitchFamily="34" charset="-122"/>
            </a:endParaRPr>
          </a:p>
          <a:p>
            <a:pPr lvl="1" algn="just">
              <a:lnSpc>
                <a:spcPct val="120000"/>
              </a:lnSpc>
            </a:pPr>
            <a:r>
              <a:rPr lang="en-US" altLang="zh-CN" sz="1600" dirty="0">
                <a:solidFill>
                  <a:srgbClr val="0000FF"/>
                </a:solidFill>
                <a:latin typeface="微软雅黑" panose="020B0503020204020204" pitchFamily="34" charset="-122"/>
                <a:ea typeface="微软雅黑" panose="020B0503020204020204" pitchFamily="34" charset="-122"/>
              </a:rPr>
              <a:t>IotDB</a:t>
            </a:r>
            <a:r>
              <a:rPr lang="en-US" altLang="zh-CN" sz="1600" dirty="0">
                <a:latin typeface="微软雅黑" panose="020B0503020204020204" pitchFamily="34" charset="-122"/>
                <a:ea typeface="微软雅黑" panose="020B0503020204020204" pitchFamily="34" charset="-122"/>
              </a:rPr>
              <a:t> achieves better response time than other databases.</a:t>
            </a:r>
          </a:p>
          <a:p>
            <a:pPr lvl="1" algn="just">
              <a:lnSpc>
                <a:spcPct val="120000"/>
              </a:lnSpc>
            </a:pPr>
            <a:r>
              <a:rPr lang="en-US" altLang="zh-CN" sz="1600" dirty="0">
                <a:solidFill>
                  <a:srgbClr val="0000FF"/>
                </a:solidFill>
                <a:latin typeface="微软雅黑" panose="020B0503020204020204" pitchFamily="34" charset="-122"/>
                <a:ea typeface="微软雅黑" panose="020B0503020204020204" pitchFamily="34" charset="-122"/>
              </a:rPr>
              <a:t>InfluxDB</a:t>
            </a:r>
            <a:r>
              <a:rPr lang="en-US" altLang="zh-CN" sz="1600" dirty="0">
                <a:latin typeface="微软雅黑" panose="020B0503020204020204" pitchFamily="34" charset="-122"/>
                <a:ea typeface="微软雅黑" panose="020B0503020204020204" pitchFamily="34" charset="-122"/>
              </a:rPr>
              <a:t> is second to IotDB, followed by </a:t>
            </a:r>
            <a:r>
              <a:rPr lang="en-US" altLang="zh-CN" sz="1600" dirty="0">
                <a:solidFill>
                  <a:srgbClr val="0000FF"/>
                </a:solidFill>
                <a:latin typeface="微软雅黑" panose="020B0503020204020204" pitchFamily="34" charset="-122"/>
                <a:ea typeface="微软雅黑" panose="020B0503020204020204" pitchFamily="34" charset="-122"/>
              </a:rPr>
              <a:t>Druid</a:t>
            </a:r>
            <a:r>
              <a:rPr lang="en-US" altLang="zh-CN" sz="1600" dirty="0">
                <a:latin typeface="微软雅黑" panose="020B0503020204020204" pitchFamily="34" charset="-122"/>
                <a:ea typeface="微软雅黑" panose="020B0503020204020204" pitchFamily="34" charset="-122"/>
              </a:rPr>
              <a:t>.</a:t>
            </a:r>
          </a:p>
          <a:p>
            <a:pPr lvl="1" algn="just">
              <a:lnSpc>
                <a:spcPct val="120000"/>
              </a:lnSpc>
            </a:pPr>
            <a:endParaRPr lang="en-US" altLang="zh-CN" sz="1600" dirty="0">
              <a:latin typeface="微软雅黑" panose="020B0503020204020204" pitchFamily="34" charset="-122"/>
              <a:ea typeface="微软雅黑" panose="020B0503020204020204" pitchFamily="34" charset="-122"/>
            </a:endParaRPr>
          </a:p>
          <a:p>
            <a:pPr lvl="1" algn="just">
              <a:lnSpc>
                <a:spcPct val="120000"/>
              </a:lnSpc>
            </a:pPr>
            <a:r>
              <a:rPr lang="en-US" altLang="zh-CN" sz="1600" dirty="0">
                <a:solidFill>
                  <a:srgbClr val="0000FF"/>
                </a:solidFill>
                <a:latin typeface="微软雅黑" panose="020B0503020204020204" pitchFamily="34" charset="-122"/>
                <a:ea typeface="微软雅黑" panose="020B0503020204020204" pitchFamily="34" charset="-122"/>
              </a:rPr>
              <a:t>TimescaleDB and OpenTSDB</a:t>
            </a:r>
            <a:r>
              <a:rPr lang="en-US" altLang="zh-CN" sz="1600" dirty="0">
                <a:latin typeface="微软雅黑" panose="020B0503020204020204" pitchFamily="34" charset="-122"/>
                <a:ea typeface="微软雅黑" panose="020B0503020204020204" pitchFamily="34" charset="-122"/>
              </a:rPr>
              <a:t> are</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the</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most</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bad performing</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ones</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in</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terms</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of</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response time.</a:t>
            </a:r>
          </a:p>
          <a:p>
            <a:pPr lvl="1" algn="just">
              <a:lnSpc>
                <a:spcPct val="120000"/>
              </a:lnSpc>
            </a:pPr>
            <a:endParaRPr lang="en-US" altLang="zh-CN" sz="1600" dirty="0">
              <a:latin typeface="微软雅黑" panose="020B0503020204020204" pitchFamily="34" charset="-122"/>
              <a:ea typeface="微软雅黑" panose="020B0503020204020204" pitchFamily="34" charset="-122"/>
            </a:endParaRPr>
          </a:p>
          <a:p>
            <a:pPr lvl="1" algn="just">
              <a:lnSpc>
                <a:spcPct val="120000"/>
              </a:lnSpc>
            </a:pPr>
            <a:r>
              <a:rPr lang="en-US" altLang="zh-CN" sz="1600" dirty="0">
                <a:latin typeface="微软雅黑" panose="020B0503020204020204" pitchFamily="34" charset="-122"/>
                <a:ea typeface="微软雅黑" panose="020B0503020204020204" pitchFamily="34" charset="-122"/>
              </a:rPr>
              <a:t>And </a:t>
            </a:r>
            <a:r>
              <a:rPr lang="en-US" altLang="zh-CN" sz="1600" dirty="0">
                <a:solidFill>
                  <a:srgbClr val="0000FF"/>
                </a:solidFill>
                <a:latin typeface="微软雅黑" panose="020B0503020204020204" pitchFamily="34" charset="-122"/>
                <a:ea typeface="微软雅黑" panose="020B0503020204020204" pitchFamily="34" charset="-122"/>
              </a:rPr>
              <a:t>OpenTSDB</a:t>
            </a:r>
            <a:r>
              <a:rPr lang="en-US" altLang="zh-CN" sz="1600" dirty="0">
                <a:latin typeface="微软雅黑" panose="020B0503020204020204" pitchFamily="34" charset="-122"/>
                <a:ea typeface="微软雅黑" panose="020B0503020204020204" pitchFamily="34" charset="-122"/>
              </a:rPr>
              <a:t> is the slowest database to handle the query load.</a:t>
            </a:r>
            <a:endParaRPr lang="zh-CN" altLang="en-US" sz="14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xmlns="" id="{82E3CE72-AA3F-4415-9A06-938CE1B3BEA3}"/>
              </a:ext>
            </a:extLst>
          </p:cNvPr>
          <p:cNvPicPr>
            <a:picLocks noChangeAspect="1"/>
          </p:cNvPicPr>
          <p:nvPr/>
        </p:nvPicPr>
        <p:blipFill>
          <a:blip r:embed="rId2"/>
          <a:stretch>
            <a:fillRect/>
          </a:stretch>
        </p:blipFill>
        <p:spPr>
          <a:xfrm>
            <a:off x="6694854" y="3557064"/>
            <a:ext cx="5230645" cy="2988210"/>
          </a:xfrm>
          <a:prstGeom prst="rect">
            <a:avLst/>
          </a:prstGeom>
        </p:spPr>
      </p:pic>
      <p:graphicFrame>
        <p:nvGraphicFramePr>
          <p:cNvPr id="9" name="表格 8">
            <a:extLst>
              <a:ext uri="{FF2B5EF4-FFF2-40B4-BE49-F238E27FC236}">
                <a16:creationId xmlns:a16="http://schemas.microsoft.com/office/drawing/2014/main" xmlns="" id="{8816495F-0F87-49D9-B9F8-8C9E973933B0}"/>
              </a:ext>
            </a:extLst>
          </p:cNvPr>
          <p:cNvGraphicFramePr>
            <a:graphicFrameLocks noGrp="1"/>
          </p:cNvGraphicFramePr>
          <p:nvPr>
            <p:extLst>
              <p:ext uri="{D42A27DB-BD31-4B8C-83A1-F6EECF244321}">
                <p14:modId xmlns:p14="http://schemas.microsoft.com/office/powerpoint/2010/main" val="1433314085"/>
              </p:ext>
            </p:extLst>
          </p:nvPr>
        </p:nvGraphicFramePr>
        <p:xfrm>
          <a:off x="7073900" y="1428557"/>
          <a:ext cx="4279900" cy="1762760"/>
        </p:xfrm>
        <a:graphic>
          <a:graphicData uri="http://schemas.openxmlformats.org/drawingml/2006/table">
            <a:tbl>
              <a:tblPr>
                <a:tableStyleId>{5C22544A-7EE6-4342-B048-85BDC9FD1C3A}</a:tableStyleId>
              </a:tblPr>
              <a:tblGrid>
                <a:gridCol w="660400">
                  <a:extLst>
                    <a:ext uri="{9D8B030D-6E8A-4147-A177-3AD203B41FA5}">
                      <a16:colId xmlns:a16="http://schemas.microsoft.com/office/drawing/2014/main" xmlns="" val="4119410867"/>
                    </a:ext>
                  </a:extLst>
                </a:gridCol>
                <a:gridCol w="660400">
                  <a:extLst>
                    <a:ext uri="{9D8B030D-6E8A-4147-A177-3AD203B41FA5}">
                      <a16:colId xmlns:a16="http://schemas.microsoft.com/office/drawing/2014/main" xmlns="" val="380864232"/>
                    </a:ext>
                  </a:extLst>
                </a:gridCol>
                <a:gridCol w="660400">
                  <a:extLst>
                    <a:ext uri="{9D8B030D-6E8A-4147-A177-3AD203B41FA5}">
                      <a16:colId xmlns:a16="http://schemas.microsoft.com/office/drawing/2014/main" xmlns="" val="493464811"/>
                    </a:ext>
                  </a:extLst>
                </a:gridCol>
                <a:gridCol w="723900">
                  <a:extLst>
                    <a:ext uri="{9D8B030D-6E8A-4147-A177-3AD203B41FA5}">
                      <a16:colId xmlns:a16="http://schemas.microsoft.com/office/drawing/2014/main" xmlns="" val="3076226916"/>
                    </a:ext>
                  </a:extLst>
                </a:gridCol>
                <a:gridCol w="685800">
                  <a:extLst>
                    <a:ext uri="{9D8B030D-6E8A-4147-A177-3AD203B41FA5}">
                      <a16:colId xmlns:a16="http://schemas.microsoft.com/office/drawing/2014/main" xmlns="" val="2060363844"/>
                    </a:ext>
                  </a:extLst>
                </a:gridCol>
                <a:gridCol w="889000">
                  <a:extLst>
                    <a:ext uri="{9D8B030D-6E8A-4147-A177-3AD203B41FA5}">
                      <a16:colId xmlns:a16="http://schemas.microsoft.com/office/drawing/2014/main" xmlns="" val="3378792870"/>
                    </a:ext>
                  </a:extLst>
                </a:gridCol>
              </a:tblGrid>
              <a:tr h="197485">
                <a:tc>
                  <a:txBody>
                    <a:bodyPr/>
                    <a:lstStyle/>
                    <a:p>
                      <a:pPr algn="l" fontAlgn="b"/>
                      <a:r>
                        <a:rPr lang="zh-CN" altLang="en-US" sz="1100" u="none" strike="noStrike">
                          <a:effectLst/>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InfluxDB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IotDB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TimescaleDB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Druid</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tc>
                  <a:txBody>
                    <a:bodyPr/>
                    <a:lstStyle/>
                    <a:p>
                      <a:pPr algn="l" fontAlgn="b"/>
                      <a:r>
                        <a:rPr lang="en-US" sz="1100" u="none" strike="noStrike">
                          <a:effectLst/>
                        </a:rPr>
                        <a:t>OpenTSDB</a:t>
                      </a:r>
                      <a:endParaRPr 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b"/>
                </a:tc>
                <a:extLst>
                  <a:ext uri="{0D108BD9-81ED-4DB2-BD59-A6C34878D82A}">
                    <a16:rowId xmlns:a16="http://schemas.microsoft.com/office/drawing/2014/main" xmlns="" val="1223560898"/>
                  </a:ext>
                </a:extLst>
              </a:tr>
              <a:tr h="178435">
                <a:tc>
                  <a:txBody>
                    <a:bodyPr/>
                    <a:lstStyle/>
                    <a:p>
                      <a:pPr algn="just" fontAlgn="ctr"/>
                      <a:r>
                        <a:rPr lang="en-US" altLang="zh-CN" sz="1050" u="none" strike="noStrike">
                          <a:effectLst/>
                        </a:rPr>
                        <a:t>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11,454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1,018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677126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24,178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38,019,957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1473896379"/>
                  </a:ext>
                </a:extLst>
              </a:tr>
              <a:tr h="178435">
                <a:tc>
                  <a:txBody>
                    <a:bodyPr/>
                    <a:lstStyle/>
                    <a:p>
                      <a:pPr algn="just" fontAlgn="ctr"/>
                      <a:r>
                        <a:rPr lang="en-US" altLang="zh-CN" sz="1050" u="none" strike="noStrike">
                          <a:effectLst/>
                        </a:rPr>
                        <a:t>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10,375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924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1065172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25,924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38,434,704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3458957550"/>
                  </a:ext>
                </a:extLst>
              </a:tr>
              <a:tr h="178435">
                <a:tc>
                  <a:txBody>
                    <a:bodyPr/>
                    <a:lstStyle/>
                    <a:p>
                      <a:pPr algn="just" fontAlgn="ctr"/>
                      <a:r>
                        <a:rPr lang="en-US" altLang="zh-CN" sz="1050" u="none" strike="noStrike">
                          <a:effectLst/>
                        </a:rPr>
                        <a:t>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9,441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765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1749476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29,395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44,796,683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2331817937"/>
                  </a:ext>
                </a:extLst>
              </a:tr>
              <a:tr h="178435">
                <a:tc>
                  <a:txBody>
                    <a:bodyPr/>
                    <a:lstStyle/>
                    <a:p>
                      <a:pPr algn="just" fontAlgn="ctr"/>
                      <a:r>
                        <a:rPr lang="en-US" altLang="zh-CN" sz="1050" u="none" strike="noStrike">
                          <a:effectLst/>
                        </a:rPr>
                        <a:t>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9,854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715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2922655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64,618</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49,191,116</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4171703523"/>
                  </a:ext>
                </a:extLst>
              </a:tr>
              <a:tr h="178435">
                <a:tc>
                  <a:txBody>
                    <a:bodyPr/>
                    <a:lstStyle/>
                    <a:p>
                      <a:pPr algn="just" fontAlgn="ctr"/>
                      <a:r>
                        <a:rPr lang="en-US" altLang="zh-CN" sz="1050" u="none" strike="noStrike">
                          <a:effectLst/>
                        </a:rPr>
                        <a:t>30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11,790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560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7139071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275,062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106,852,689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1304141049"/>
                  </a:ext>
                </a:extLst>
              </a:tr>
              <a:tr h="178435">
                <a:tc>
                  <a:txBody>
                    <a:bodyPr/>
                    <a:lstStyle/>
                    <a:p>
                      <a:pPr algn="just" fontAlgn="ctr"/>
                      <a:r>
                        <a:rPr lang="en-US" altLang="zh-CN" sz="1050" u="none" strike="noStrike">
                          <a:effectLst/>
                        </a:rPr>
                        <a:t>50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21,577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464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10819995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437,607</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156,009,483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3312335502"/>
                  </a:ext>
                </a:extLst>
              </a:tr>
              <a:tr h="178435">
                <a:tc>
                  <a:txBody>
                    <a:bodyPr/>
                    <a:lstStyle/>
                    <a:p>
                      <a:pPr algn="just" fontAlgn="ctr"/>
                      <a:r>
                        <a:rPr lang="en-US" altLang="zh-CN" sz="1050" u="none" strike="noStrike">
                          <a:effectLst/>
                        </a:rPr>
                        <a:t>100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55,122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355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15747781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908,555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222,922,643</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702282905"/>
                  </a:ext>
                </a:extLst>
              </a:tr>
              <a:tr h="178435">
                <a:tc>
                  <a:txBody>
                    <a:bodyPr/>
                    <a:lstStyle/>
                    <a:p>
                      <a:pPr algn="just" fontAlgn="ctr"/>
                      <a:r>
                        <a:rPr lang="en-US" altLang="zh-CN" sz="1050" u="none" strike="noStrike">
                          <a:effectLst/>
                        </a:rPr>
                        <a:t>150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119,461</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1119</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19871354</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a:effectLst/>
                        </a:rPr>
                        <a:t>1,312,020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tc>
                <a:tc>
                  <a:txBody>
                    <a:bodyPr/>
                    <a:lstStyle/>
                    <a:p>
                      <a:pPr algn="just" fontAlgn="ctr"/>
                      <a:r>
                        <a:rPr lang="en-US" altLang="zh-CN" sz="1050" u="none" strike="noStrike" dirty="0">
                          <a:effectLst/>
                        </a:rPr>
                        <a:t>231,635,392</a:t>
                      </a:r>
                      <a:endParaRPr lang="en-US" altLang="zh-CN" sz="105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a16="http://schemas.microsoft.com/office/drawing/2014/main" xmlns="" val="4263100339"/>
                  </a:ext>
                </a:extLst>
              </a:tr>
            </a:tbl>
          </a:graphicData>
        </a:graphic>
      </p:graphicFrame>
    </p:spTree>
    <p:extLst>
      <p:ext uri="{BB962C8B-B14F-4D97-AF65-F5344CB8AC3E}">
        <p14:creationId xmlns:p14="http://schemas.microsoft.com/office/powerpoint/2010/main" val="491512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7A169-38C1-40C8-AC19-EC0F6AB9F416}"/>
              </a:ext>
            </a:extLst>
          </p:cNvPr>
          <p:cNvSpPr>
            <a:spLocks noGrp="1"/>
          </p:cNvSpPr>
          <p:nvPr>
            <p:ph type="title"/>
          </p:nvPr>
        </p:nvSpPr>
        <p:spPr>
          <a:xfrm>
            <a:off x="838200" y="365125"/>
            <a:ext cx="10515600" cy="836521"/>
          </a:xfrm>
        </p:spPr>
        <p:txBody>
          <a:bodyPr>
            <a:noAutofit/>
          </a:bodyPr>
          <a:lstStyle/>
          <a:p>
            <a:r>
              <a:rPr lang="en-US" altLang="zh-CN" sz="3200" dirty="0"/>
              <a:t>TS-Benchmark: a benchmark for time series databases</a:t>
            </a:r>
            <a:endParaRPr lang="zh-CN" altLang="en-US" sz="3200" dirty="0"/>
          </a:p>
        </p:txBody>
      </p:sp>
      <p:sp>
        <p:nvSpPr>
          <p:cNvPr id="3" name="内容占位符 2">
            <a:extLst>
              <a:ext uri="{FF2B5EF4-FFF2-40B4-BE49-F238E27FC236}">
                <a16:creationId xmlns:a16="http://schemas.microsoft.com/office/drawing/2014/main" xmlns="" id="{240DE724-7829-42EC-B277-E134678B7BD4}"/>
              </a:ext>
            </a:extLst>
          </p:cNvPr>
          <p:cNvSpPr>
            <a:spLocks noGrp="1"/>
          </p:cNvSpPr>
          <p:nvPr>
            <p:ph idx="1"/>
          </p:nvPr>
        </p:nvSpPr>
        <p:spPr>
          <a:xfrm>
            <a:off x="838200" y="1493680"/>
            <a:ext cx="10515600" cy="4945419"/>
          </a:xfrm>
        </p:spPr>
        <p:txBody>
          <a:bodyPr/>
          <a:lstStyle/>
          <a:p>
            <a:r>
              <a:rPr lang="en-US" altLang="zh-CN" b="1" dirty="0"/>
              <a:t>Agenda</a:t>
            </a:r>
          </a:p>
          <a:p>
            <a:pPr lvl="1"/>
            <a:r>
              <a:rPr lang="en-US" altLang="zh-CN" dirty="0"/>
              <a:t>Background</a:t>
            </a:r>
          </a:p>
          <a:p>
            <a:pPr lvl="1"/>
            <a:r>
              <a:rPr lang="en-US" altLang="zh-CN" dirty="0"/>
              <a:t>Ideas of a new benchmark</a:t>
            </a:r>
          </a:p>
          <a:p>
            <a:pPr lvl="1"/>
            <a:r>
              <a:rPr lang="en-US" altLang="zh-CN" dirty="0"/>
              <a:t>Application scenarios</a:t>
            </a:r>
          </a:p>
          <a:p>
            <a:pPr lvl="1"/>
            <a:r>
              <a:rPr lang="en-US" altLang="zh-CN" dirty="0"/>
              <a:t>Data model and data generation</a:t>
            </a:r>
          </a:p>
          <a:p>
            <a:pPr lvl="1"/>
            <a:r>
              <a:rPr lang="en-US" altLang="zh-CN" dirty="0"/>
              <a:t>Workload model and performance metrics</a:t>
            </a:r>
          </a:p>
          <a:p>
            <a:pPr lvl="1"/>
            <a:r>
              <a:rPr lang="en-US" altLang="zh-CN" dirty="0"/>
              <a:t>Testing results of some representative time series database systems</a:t>
            </a:r>
          </a:p>
          <a:p>
            <a:pPr lvl="1"/>
            <a:r>
              <a:rPr lang="en-US" altLang="zh-CN" dirty="0"/>
              <a:t>Q&amp;A</a:t>
            </a:r>
          </a:p>
          <a:p>
            <a:endParaRPr lang="zh-CN" altLang="en-US" dirty="0"/>
          </a:p>
        </p:txBody>
      </p:sp>
    </p:spTree>
    <p:extLst>
      <p:ext uri="{BB962C8B-B14F-4D97-AF65-F5344CB8AC3E}">
        <p14:creationId xmlns:p14="http://schemas.microsoft.com/office/powerpoint/2010/main" val="3436628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AD3F8C-27B5-48C6-A2FE-0B2B3ED493F1}"/>
              </a:ext>
            </a:extLst>
          </p:cNvPr>
          <p:cNvSpPr>
            <a:spLocks noGrp="1"/>
          </p:cNvSpPr>
          <p:nvPr>
            <p:ph type="title"/>
          </p:nvPr>
        </p:nvSpPr>
        <p:spPr>
          <a:xfrm>
            <a:off x="838200" y="365125"/>
            <a:ext cx="10515600" cy="697685"/>
          </a:xfrm>
        </p:spPr>
        <p:txBody>
          <a:bodyPr>
            <a:noAutofit/>
          </a:bodyPr>
          <a:lstStyle/>
          <a:p>
            <a:r>
              <a:rPr lang="en-US" altLang="zh-CN" sz="2800" dirty="0">
                <a:latin typeface="微软雅黑" panose="020B0503020204020204" pitchFamily="34" charset="-122"/>
                <a:ea typeface="微软雅黑" panose="020B0503020204020204" pitchFamily="34" charset="-122"/>
              </a:rPr>
              <a:t>TS-Benchmark: a benchmark for time series databases</a:t>
            </a:r>
            <a:endParaRPr lang="zh-CN" altLang="en-US" sz="2800"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xmlns="" id="{076CE5DE-E85F-4768-8D57-4C85AFA0DEC6}"/>
              </a:ext>
            </a:extLst>
          </p:cNvPr>
          <p:cNvSpPr>
            <a:spLocks noGrp="1"/>
          </p:cNvSpPr>
          <p:nvPr>
            <p:ph idx="1"/>
          </p:nvPr>
        </p:nvSpPr>
        <p:spPr>
          <a:xfrm>
            <a:off x="838199" y="1345270"/>
            <a:ext cx="10515599" cy="5147606"/>
          </a:xfrm>
        </p:spPr>
        <p:txBody>
          <a:bodyPr>
            <a:noAutofit/>
          </a:bodyPr>
          <a:lstStyle/>
          <a:p>
            <a:pPr algn="just">
              <a:lnSpc>
                <a:spcPct val="120000"/>
              </a:lnSpc>
            </a:pPr>
            <a:r>
              <a:rPr lang="en-US" altLang="zh-CN" sz="2000" dirty="0">
                <a:latin typeface="微软雅黑" panose="020B0503020204020204" pitchFamily="34" charset="-122"/>
                <a:ea typeface="微软雅黑" panose="020B0503020204020204" pitchFamily="34" charset="-122"/>
              </a:rPr>
              <a:t>P</a:t>
            </a:r>
            <a:r>
              <a:rPr lang="en-US" altLang="zh-CN" sz="2000" dirty="0" smtClean="0">
                <a:latin typeface="微软雅黑" panose="020B0503020204020204" pitchFamily="34" charset="-122"/>
                <a:ea typeface="微软雅黑" panose="020B0503020204020204" pitchFamily="34" charset="-122"/>
              </a:rPr>
              <a:t>reliminary </a:t>
            </a:r>
            <a:r>
              <a:rPr lang="en-US" altLang="zh-CN" sz="2000" dirty="0">
                <a:latin typeface="微软雅黑" panose="020B0503020204020204" pitchFamily="34" charset="-122"/>
                <a:ea typeface="微软雅黑" panose="020B0503020204020204" pitchFamily="34" charset="-122"/>
              </a:rPr>
              <a:t>conclusions</a:t>
            </a:r>
            <a:endParaRPr lang="en-US" altLang="zh-CN" sz="1800" dirty="0">
              <a:latin typeface="微软雅黑" panose="020B0503020204020204" pitchFamily="34" charset="-122"/>
              <a:ea typeface="微软雅黑" panose="020B0503020204020204" pitchFamily="34" charset="-122"/>
            </a:endParaRPr>
          </a:p>
          <a:p>
            <a:pPr lvl="1" algn="just">
              <a:lnSpc>
                <a:spcPct val="120000"/>
              </a:lnSpc>
            </a:pPr>
            <a:r>
              <a:rPr lang="en-US" altLang="zh-CN" sz="2000" dirty="0">
                <a:latin typeface="微软雅黑" panose="020B0503020204020204" pitchFamily="34" charset="-122"/>
                <a:ea typeface="微软雅黑" panose="020B0503020204020204" pitchFamily="34" charset="-122"/>
              </a:rPr>
              <a:t>Specifically designed </a:t>
            </a:r>
            <a:r>
              <a:rPr lang="en-US" altLang="zh-CN" sz="2000" b="1" dirty="0">
                <a:latin typeface="微软雅黑" panose="020B0503020204020204" pitchFamily="34" charset="-122"/>
                <a:ea typeface="微软雅黑" panose="020B0503020204020204" pitchFamily="34" charset="-122"/>
              </a:rPr>
              <a:t>storage engine for time series </a:t>
            </a:r>
            <a:r>
              <a:rPr lang="en-US" altLang="zh-CN" sz="2000" dirty="0">
                <a:latin typeface="微软雅黑" panose="020B0503020204020204" pitchFamily="34" charset="-122"/>
                <a:ea typeface="微软雅黑" panose="020B0503020204020204" pitchFamily="34" charset="-122"/>
              </a:rPr>
              <a:t>benefit data injection and appending greatly</a:t>
            </a:r>
          </a:p>
          <a:p>
            <a:pPr lvl="1" algn="just">
              <a:lnSpc>
                <a:spcPct val="120000"/>
              </a:lnSpc>
            </a:pPr>
            <a:r>
              <a:rPr lang="en-US" altLang="zh-CN" sz="2000" dirty="0">
                <a:latin typeface="微软雅黑" panose="020B0503020204020204" pitchFamily="34" charset="-122"/>
                <a:ea typeface="微软雅黑" panose="020B0503020204020204" pitchFamily="34" charset="-122"/>
              </a:rPr>
              <a:t>The result of </a:t>
            </a:r>
            <a:r>
              <a:rPr lang="en-US" altLang="zh-CN" sz="2000" b="1" dirty="0">
                <a:latin typeface="微软雅黑" panose="020B0503020204020204" pitchFamily="34" charset="-122"/>
                <a:ea typeface="微软雅黑" panose="020B0503020204020204" pitchFamily="34" charset="-122"/>
              </a:rPr>
              <a:t>stress test </a:t>
            </a:r>
            <a:r>
              <a:rPr lang="en-US" altLang="zh-CN" sz="2000" b="1" dirty="0" smtClean="0">
                <a:latin typeface="微软雅黑" panose="020B0503020204020204" pitchFamily="34" charset="-122"/>
                <a:ea typeface="微软雅黑" panose="020B0503020204020204" pitchFamily="34" charset="-122"/>
              </a:rPr>
              <a:t>1</a:t>
            </a:r>
            <a:r>
              <a:rPr lang="zh-CN" altLang="en-US" sz="2000" b="1" dirty="0" smtClean="0">
                <a:latin typeface="微软雅黑" panose="020B0503020204020204" pitchFamily="34" charset="-122"/>
                <a:ea typeface="微软雅黑" panose="020B0503020204020204" pitchFamily="34" charset="-122"/>
              </a:rPr>
              <a:t> </a:t>
            </a:r>
            <a:r>
              <a:rPr lang="en-US" altLang="zh-CN" sz="2000" b="1" dirty="0" smtClean="0">
                <a:latin typeface="微软雅黑" panose="020B0503020204020204" pitchFamily="34" charset="-122"/>
                <a:ea typeface="微软雅黑" panose="020B0503020204020204" pitchFamily="34" charset="-122"/>
              </a:rPr>
              <a:t>append </a:t>
            </a:r>
            <a:r>
              <a:rPr lang="en-US" altLang="zh-CN" sz="2000" b="1" dirty="0">
                <a:latin typeface="微软雅黑" panose="020B0503020204020204" pitchFamily="34" charset="-122"/>
                <a:ea typeface="微软雅黑" panose="020B0503020204020204" pitchFamily="34" charset="-122"/>
              </a:rPr>
              <a:t>(query) </a:t>
            </a:r>
            <a:r>
              <a:rPr lang="en-US" altLang="zh-CN" sz="2000" dirty="0">
                <a:latin typeface="微软雅黑" panose="020B0503020204020204" pitchFamily="34" charset="-122"/>
                <a:ea typeface="微软雅黑" panose="020B0503020204020204" pitchFamily="34" charset="-122"/>
              </a:rPr>
              <a:t>is consistent with the</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result of </a:t>
            </a:r>
            <a:r>
              <a:rPr lang="en-US" altLang="zh-CN" sz="2000" b="1" dirty="0">
                <a:latin typeface="微软雅黑" panose="020B0503020204020204" pitchFamily="34" charset="-122"/>
                <a:ea typeface="微软雅黑" panose="020B0503020204020204" pitchFamily="34" charset="-122"/>
              </a:rPr>
              <a:t>append</a:t>
            </a:r>
            <a:r>
              <a:rPr lang="en-US" altLang="zh-CN" sz="2000" dirty="0">
                <a:latin typeface="微软雅黑" panose="020B0503020204020204" pitchFamily="34" charset="-122"/>
                <a:ea typeface="微软雅黑" panose="020B0503020204020204" pitchFamily="34" charset="-122"/>
              </a:rPr>
              <a:t>, when the background query workload is light, it is interesting to see how databases digest data when query workload is heavy.</a:t>
            </a:r>
          </a:p>
          <a:p>
            <a:pPr lvl="1" algn="just">
              <a:lnSpc>
                <a:spcPct val="120000"/>
              </a:lnSpc>
            </a:pPr>
            <a:r>
              <a:rPr lang="en-US" altLang="zh-CN" sz="2000" dirty="0">
                <a:latin typeface="微软雅黑" panose="020B0503020204020204" pitchFamily="34" charset="-122"/>
                <a:ea typeface="微软雅黑" panose="020B0503020204020204" pitchFamily="34" charset="-122"/>
              </a:rPr>
              <a:t>The result of </a:t>
            </a:r>
            <a:r>
              <a:rPr lang="en-US" altLang="zh-CN" sz="2000" b="1" dirty="0">
                <a:latin typeface="微软雅黑" panose="020B0503020204020204" pitchFamily="34" charset="-122"/>
                <a:ea typeface="微软雅黑" panose="020B0503020204020204" pitchFamily="34" charset="-122"/>
              </a:rPr>
              <a:t>Stress Test 2 </a:t>
            </a:r>
            <a:r>
              <a:rPr lang="en-US" altLang="zh-CN" sz="2000" b="1" dirty="0" smtClean="0">
                <a:latin typeface="微软雅黑" panose="020B0503020204020204" pitchFamily="34" charset="-122"/>
                <a:ea typeface="微软雅黑" panose="020B0503020204020204" pitchFamily="34" charset="-122"/>
              </a:rPr>
              <a:t>query</a:t>
            </a:r>
            <a:r>
              <a:rPr lang="zh-CN" altLang="en-US" sz="2000" b="1" dirty="0" smtClean="0">
                <a:latin typeface="微软雅黑" panose="020B0503020204020204" pitchFamily="34" charset="-122"/>
                <a:ea typeface="微软雅黑" panose="020B0503020204020204" pitchFamily="34" charset="-122"/>
              </a:rPr>
              <a:t> </a:t>
            </a:r>
            <a:r>
              <a:rPr lang="en-US" altLang="zh-CN" sz="2000" b="1" dirty="0" smtClean="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append)</a:t>
            </a:r>
            <a:r>
              <a:rPr lang="en-US" altLang="zh-CN" sz="2000" dirty="0">
                <a:latin typeface="微软雅黑" panose="020B0503020204020204" pitchFamily="34" charset="-122"/>
                <a:ea typeface="微软雅黑" panose="020B0503020204020204" pitchFamily="34" charset="-122"/>
              </a:rPr>
              <a:t> is consistent with the result of </a:t>
            </a:r>
            <a:r>
              <a:rPr lang="en-US" altLang="zh-CN" sz="2000" b="1" dirty="0" smtClean="0">
                <a:latin typeface="微软雅黑" panose="020B0503020204020204" pitchFamily="34" charset="-122"/>
                <a:ea typeface="微软雅黑" panose="020B0503020204020204" pitchFamily="34" charset="-122"/>
              </a:rPr>
              <a:t>query</a:t>
            </a:r>
            <a:r>
              <a:rPr lang="en-US" altLang="zh-CN" sz="2000" dirty="0" smtClean="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when the background append pressure is light, it is interesting to see how databases handles query when the append pressure is heavy.</a:t>
            </a:r>
          </a:p>
          <a:p>
            <a:pPr lvl="1" algn="just">
              <a:lnSpc>
                <a:spcPct val="120000"/>
              </a:lnSpc>
            </a:pPr>
            <a:r>
              <a:rPr lang="en-US" altLang="zh-CN" sz="2000" dirty="0">
                <a:latin typeface="微软雅黑" panose="020B0503020204020204" pitchFamily="34" charset="-122"/>
                <a:ea typeface="微软雅黑" panose="020B0503020204020204" pitchFamily="34" charset="-122"/>
              </a:rPr>
              <a:t>Why OpenTSDB is so </a:t>
            </a:r>
            <a:r>
              <a:rPr lang="en-US" altLang="zh-CN" sz="2000" dirty="0" smtClean="0">
                <a:latin typeface="微软雅黑" panose="020B0503020204020204" pitchFamily="34" charset="-122"/>
                <a:ea typeface="微软雅黑" panose="020B0503020204020204" pitchFamily="34" charset="-122"/>
              </a:rPr>
              <a:t>slow</a:t>
            </a:r>
            <a:r>
              <a:rPr lang="zh-CN" altLang="en-US" sz="2000" dirty="0" smtClean="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query</a:t>
            </a:r>
            <a:r>
              <a:rPr lang="en-US" altLang="zh-CN" sz="2000" dirty="0">
                <a:latin typeface="微软雅黑" panose="020B0503020204020204" pitchFamily="34" charset="-122"/>
                <a:ea typeface="微软雅黑" panose="020B0503020204020204" pitchFamily="34" charset="-122"/>
              </a:rPr>
              <a:t>) need more analysis. (frequent compaction?)</a:t>
            </a:r>
          </a:p>
          <a:p>
            <a:pPr lvl="1" algn="just">
              <a:lnSpc>
                <a:spcPct val="120000"/>
              </a:lnSpc>
            </a:pPr>
            <a:endParaRPr lang="en-US" altLang="zh-CN" sz="2000" dirty="0">
              <a:latin typeface="微软雅黑" panose="020B0503020204020204" pitchFamily="34" charset="-122"/>
              <a:ea typeface="微软雅黑" panose="020B0503020204020204" pitchFamily="34" charset="-122"/>
            </a:endParaRPr>
          </a:p>
          <a:p>
            <a:pPr lvl="1" algn="just">
              <a:lnSpc>
                <a:spcPct val="120000"/>
              </a:lnSpc>
            </a:pPr>
            <a:endParaRPr lang="zh-CN" altLang="en-US" sz="1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17738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1E2FC6F-652D-441C-9E8C-C052C1B33B5A}"/>
              </a:ext>
            </a:extLst>
          </p:cNvPr>
          <p:cNvSpPr>
            <a:spLocks noGrp="1"/>
          </p:cNvSpPr>
          <p:nvPr>
            <p:ph type="ctrTitle"/>
          </p:nvPr>
        </p:nvSpPr>
        <p:spPr/>
        <p:txBody>
          <a:bodyPr>
            <a:normAutofit fontScale="90000"/>
          </a:bodyPr>
          <a:lstStyle/>
          <a:p>
            <a:r>
              <a:rPr lang="en-US" altLang="zh-CN" dirty="0" smtClean="0"/>
              <a:t>Thanks</a:t>
            </a:r>
            <a:r>
              <a:rPr lang="zh-CN" altLang="en-US" dirty="0" smtClean="0"/>
              <a:t> </a:t>
            </a:r>
            <a:r>
              <a:rPr lang="en-US" altLang="zh-CN" dirty="0" smtClean="0"/>
              <a:t>for</a:t>
            </a:r>
            <a:r>
              <a:rPr lang="zh-CN" altLang="en-US" dirty="0" smtClean="0"/>
              <a:t> </a:t>
            </a:r>
            <a:r>
              <a:rPr lang="en-US" altLang="zh-CN" dirty="0" smtClean="0"/>
              <a:t>your</a:t>
            </a:r>
            <a:r>
              <a:rPr lang="zh-CN" altLang="en-US" dirty="0" smtClean="0"/>
              <a:t> </a:t>
            </a:r>
            <a:r>
              <a:rPr lang="en-US" altLang="zh-CN" dirty="0" smtClean="0"/>
              <a:t>attention!</a:t>
            </a:r>
            <a:br>
              <a:rPr lang="en-US" altLang="zh-CN" dirty="0" smtClean="0"/>
            </a:br>
            <a:r>
              <a:rPr lang="en-US" altLang="zh-CN" dirty="0" err="1" smtClean="0"/>
              <a:t>chenyueguo@ruc.edu.cn</a:t>
            </a:r>
            <a:r>
              <a:rPr lang="en-US" altLang="zh-CN" dirty="0"/>
              <a:t/>
            </a:r>
            <a:br>
              <a:rPr lang="en-US" altLang="zh-CN" dirty="0"/>
            </a:br>
            <a:r>
              <a:rPr lang="en-US" altLang="zh-CN" dirty="0"/>
              <a:t>Q&amp;A</a:t>
            </a:r>
            <a:endParaRPr lang="zh-CN" altLang="en-US" dirty="0"/>
          </a:p>
        </p:txBody>
      </p:sp>
      <p:pic>
        <p:nvPicPr>
          <p:cNvPr id="4" name="图片 3">
            <a:extLst>
              <a:ext uri="{FF2B5EF4-FFF2-40B4-BE49-F238E27FC236}">
                <a16:creationId xmlns:a16="http://schemas.microsoft.com/office/drawing/2014/main" xmlns="" id="{BD114AFB-CD78-4BB7-8E19-3F38D2896C7B}"/>
              </a:ext>
            </a:extLst>
          </p:cNvPr>
          <p:cNvPicPr>
            <a:picLocks noChangeAspect="1"/>
          </p:cNvPicPr>
          <p:nvPr/>
        </p:nvPicPr>
        <p:blipFill>
          <a:blip r:embed="rId2"/>
          <a:stretch>
            <a:fillRect/>
          </a:stretch>
        </p:blipFill>
        <p:spPr>
          <a:xfrm>
            <a:off x="6096000" y="3888701"/>
            <a:ext cx="4092611" cy="2290572"/>
          </a:xfrm>
          <a:prstGeom prst="rect">
            <a:avLst/>
          </a:prstGeom>
        </p:spPr>
      </p:pic>
      <p:pic>
        <p:nvPicPr>
          <p:cNvPr id="5" name="图片 4">
            <a:extLst>
              <a:ext uri="{FF2B5EF4-FFF2-40B4-BE49-F238E27FC236}">
                <a16:creationId xmlns:a16="http://schemas.microsoft.com/office/drawing/2014/main" xmlns="" id="{F8E1E2E6-2493-439C-8D75-82888C7F01C8}"/>
              </a:ext>
            </a:extLst>
          </p:cNvPr>
          <p:cNvPicPr>
            <a:picLocks noChangeAspect="1"/>
          </p:cNvPicPr>
          <p:nvPr/>
        </p:nvPicPr>
        <p:blipFill>
          <a:blip r:embed="rId3"/>
          <a:stretch>
            <a:fillRect/>
          </a:stretch>
        </p:blipFill>
        <p:spPr>
          <a:xfrm>
            <a:off x="2572413" y="3888702"/>
            <a:ext cx="2450949" cy="2290571"/>
          </a:xfrm>
          <a:prstGeom prst="rect">
            <a:avLst/>
          </a:prstGeom>
        </p:spPr>
      </p:pic>
    </p:spTree>
    <p:extLst>
      <p:ext uri="{BB962C8B-B14F-4D97-AF65-F5344CB8AC3E}">
        <p14:creationId xmlns:p14="http://schemas.microsoft.com/office/powerpoint/2010/main" val="2300195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7A169-38C1-40C8-AC19-EC0F6AB9F416}"/>
              </a:ext>
            </a:extLst>
          </p:cNvPr>
          <p:cNvSpPr>
            <a:spLocks noGrp="1"/>
          </p:cNvSpPr>
          <p:nvPr>
            <p:ph type="title"/>
          </p:nvPr>
        </p:nvSpPr>
        <p:spPr>
          <a:xfrm>
            <a:off x="838200" y="365125"/>
            <a:ext cx="10515600" cy="836521"/>
          </a:xfrm>
        </p:spPr>
        <p:txBody>
          <a:bodyPr>
            <a:noAutofit/>
          </a:bodyPr>
          <a:lstStyle/>
          <a:p>
            <a:r>
              <a:rPr lang="en-US" altLang="zh-CN" sz="3200" dirty="0"/>
              <a:t>TS-Benchmark: a benchmark for time series databases</a:t>
            </a:r>
            <a:endParaRPr lang="zh-CN" altLang="en-US" sz="3200" dirty="0"/>
          </a:p>
        </p:txBody>
      </p:sp>
      <p:sp>
        <p:nvSpPr>
          <p:cNvPr id="3" name="内容占位符 2">
            <a:extLst>
              <a:ext uri="{FF2B5EF4-FFF2-40B4-BE49-F238E27FC236}">
                <a16:creationId xmlns:a16="http://schemas.microsoft.com/office/drawing/2014/main" xmlns="" id="{240DE724-7829-42EC-B277-E134678B7BD4}"/>
              </a:ext>
            </a:extLst>
          </p:cNvPr>
          <p:cNvSpPr>
            <a:spLocks noGrp="1"/>
          </p:cNvSpPr>
          <p:nvPr>
            <p:ph idx="1"/>
          </p:nvPr>
        </p:nvSpPr>
        <p:spPr>
          <a:xfrm>
            <a:off x="838200" y="1407506"/>
            <a:ext cx="10515600" cy="5031593"/>
          </a:xfrm>
        </p:spPr>
        <p:txBody>
          <a:bodyPr>
            <a:normAutofit/>
          </a:bodyPr>
          <a:lstStyle/>
          <a:p>
            <a:r>
              <a:rPr lang="en-US" altLang="zh-CN" b="1" dirty="0"/>
              <a:t>Background</a:t>
            </a:r>
          </a:p>
          <a:p>
            <a:pPr lvl="1"/>
            <a:r>
              <a:rPr lang="en-US" altLang="zh-CN" dirty="0"/>
              <a:t>Big volume of time series is generated from IOT applications of various business domains, including</a:t>
            </a:r>
            <a:endParaRPr lang="zh-CN" altLang="en-US" dirty="0"/>
          </a:p>
          <a:p>
            <a:pPr lvl="1"/>
            <a:r>
              <a:rPr lang="en-US" altLang="zh-CN" dirty="0"/>
              <a:t>Manufacturing </a:t>
            </a:r>
            <a:endParaRPr lang="zh-CN" altLang="en-US" dirty="0"/>
          </a:p>
          <a:p>
            <a:pPr lvl="1"/>
            <a:r>
              <a:rPr lang="en-US" altLang="zh-CN" dirty="0"/>
              <a:t>Agriculture</a:t>
            </a:r>
          </a:p>
          <a:p>
            <a:pPr lvl="1"/>
            <a:r>
              <a:rPr lang="en-US" altLang="zh-CN" dirty="0"/>
              <a:t>Military</a:t>
            </a:r>
          </a:p>
          <a:p>
            <a:pPr lvl="1"/>
            <a:r>
              <a:rPr lang="en-US" altLang="zh-CN" dirty="0"/>
              <a:t>Smart city</a:t>
            </a:r>
          </a:p>
          <a:p>
            <a:pPr lvl="1"/>
            <a:r>
              <a:rPr lang="en-US" altLang="zh-CN" dirty="0"/>
              <a:t>Logistics</a:t>
            </a:r>
          </a:p>
          <a:p>
            <a:pPr lvl="1"/>
            <a:r>
              <a:rPr lang="en-US" altLang="zh-CN" dirty="0"/>
              <a:t>Sensors in scientific instruments</a:t>
            </a:r>
          </a:p>
          <a:p>
            <a:pPr lvl="1"/>
            <a:r>
              <a:rPr lang="en-US" altLang="zh-CN" dirty="0"/>
              <a:t>Energy (turbine)</a:t>
            </a:r>
            <a:endParaRPr lang="zh-CN" altLang="en-US" dirty="0"/>
          </a:p>
          <a:p>
            <a:pPr lvl="1"/>
            <a:r>
              <a:rPr lang="en-US" altLang="zh-CN" dirty="0"/>
              <a:t>…</a:t>
            </a:r>
            <a:endParaRPr lang="zh-CN" altLang="en-US" dirty="0"/>
          </a:p>
        </p:txBody>
      </p:sp>
      <p:pic>
        <p:nvPicPr>
          <p:cNvPr id="5" name="Picture 23" descr="planet">
            <a:extLst>
              <a:ext uri="{FF2B5EF4-FFF2-40B4-BE49-F238E27FC236}">
                <a16:creationId xmlns:a16="http://schemas.microsoft.com/office/drawing/2014/main" xmlns="" id="{B7B697C3-8B92-42E1-B313-26E205800D24}"/>
              </a:ext>
            </a:extLst>
          </p:cNvPr>
          <p:cNvPicPr>
            <a:picLocks noChangeAspect="1" noChangeArrowheads="1"/>
          </p:cNvPicPr>
          <p:nvPr/>
        </p:nvPicPr>
        <p:blipFill>
          <a:blip r:embed="rId2">
            <a:clrChange>
              <a:clrFrom>
                <a:srgbClr val="FFFFFF"/>
              </a:clrFrom>
              <a:clrTo>
                <a:srgbClr val="FFFFFF">
                  <a:alpha val="0"/>
                </a:srgbClr>
              </a:clrTo>
            </a:clrChange>
          </a:blip>
          <a:srcRect b="84692"/>
          <a:stretch>
            <a:fillRect/>
          </a:stretch>
        </p:blipFill>
        <p:spPr bwMode="auto">
          <a:xfrm>
            <a:off x="4977727" y="5319400"/>
            <a:ext cx="6843183" cy="645583"/>
          </a:xfrm>
          <a:prstGeom prst="rect">
            <a:avLst/>
          </a:prstGeom>
          <a:noFill/>
          <a:ln w="9525">
            <a:noFill/>
            <a:miter lim="800000"/>
            <a:headEnd/>
            <a:tailEnd/>
          </a:ln>
        </p:spPr>
      </p:pic>
      <p:pic>
        <p:nvPicPr>
          <p:cNvPr id="6" name="Picture 24">
            <a:extLst>
              <a:ext uri="{FF2B5EF4-FFF2-40B4-BE49-F238E27FC236}">
                <a16:creationId xmlns:a16="http://schemas.microsoft.com/office/drawing/2014/main" xmlns="" id="{AFD1B580-A79F-4D8F-88E5-0B13F03E23B4}"/>
              </a:ext>
            </a:extLst>
          </p:cNvPr>
          <p:cNvPicPr>
            <a:picLocks noChangeAspect="1" noChangeArrowheads="1"/>
          </p:cNvPicPr>
          <p:nvPr/>
        </p:nvPicPr>
        <p:blipFill>
          <a:blip r:embed="rId3"/>
          <a:srcRect/>
          <a:stretch>
            <a:fillRect/>
          </a:stretch>
        </p:blipFill>
        <p:spPr bwMode="auto">
          <a:xfrm>
            <a:off x="6980459" y="5294343"/>
            <a:ext cx="822025" cy="449425"/>
          </a:xfrm>
          <a:prstGeom prst="rect">
            <a:avLst/>
          </a:prstGeom>
          <a:noFill/>
          <a:ln w="9525">
            <a:noFill/>
            <a:miter lim="800000"/>
            <a:headEnd/>
            <a:tailEnd/>
          </a:ln>
        </p:spPr>
      </p:pic>
      <p:pic>
        <p:nvPicPr>
          <p:cNvPr id="7" name="Picture 3">
            <a:extLst>
              <a:ext uri="{FF2B5EF4-FFF2-40B4-BE49-F238E27FC236}">
                <a16:creationId xmlns:a16="http://schemas.microsoft.com/office/drawing/2014/main" xmlns="" id="{25B5664D-FC62-4DF1-96A2-01E249CA4A99}"/>
              </a:ext>
            </a:extLst>
          </p:cNvPr>
          <p:cNvPicPr>
            <a:picLocks noChangeAspect="1" noChangeArrowheads="1"/>
          </p:cNvPicPr>
          <p:nvPr/>
        </p:nvPicPr>
        <p:blipFill>
          <a:blip r:embed="rId4"/>
          <a:srcRect/>
          <a:stretch>
            <a:fillRect/>
          </a:stretch>
        </p:blipFill>
        <p:spPr bwMode="auto">
          <a:xfrm>
            <a:off x="8886890" y="5199216"/>
            <a:ext cx="628043" cy="530091"/>
          </a:xfrm>
          <a:prstGeom prst="rect">
            <a:avLst/>
          </a:prstGeom>
          <a:noFill/>
          <a:ln w="9525">
            <a:noFill/>
            <a:miter lim="800000"/>
            <a:headEnd/>
            <a:tailEnd/>
          </a:ln>
        </p:spPr>
      </p:pic>
      <p:sp>
        <p:nvSpPr>
          <p:cNvPr id="8" name="AutoShape 34">
            <a:extLst>
              <a:ext uri="{FF2B5EF4-FFF2-40B4-BE49-F238E27FC236}">
                <a16:creationId xmlns:a16="http://schemas.microsoft.com/office/drawing/2014/main" xmlns="" id="{2981EE0D-DD82-49C7-82D4-440B568B609E}"/>
              </a:ext>
            </a:extLst>
          </p:cNvPr>
          <p:cNvSpPr>
            <a:spLocks noChangeArrowheads="1"/>
          </p:cNvSpPr>
          <p:nvPr/>
        </p:nvSpPr>
        <p:spPr bwMode="auto">
          <a:xfrm rot="-5400000">
            <a:off x="8156561" y="4399197"/>
            <a:ext cx="630360" cy="103329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A9FC"/>
          </a:solidFill>
          <a:ln w="9525">
            <a:noFill/>
            <a:miter lim="800000"/>
            <a:headEnd/>
            <a:tailEnd/>
          </a:ln>
        </p:spPr>
        <p:txBody>
          <a:bodyPr wrap="none" anchor="ctr"/>
          <a:lstStyle/>
          <a:p>
            <a:endParaRPr lang="zh-CN" altLang="en-US" sz="2400"/>
          </a:p>
        </p:txBody>
      </p:sp>
      <p:sp>
        <p:nvSpPr>
          <p:cNvPr id="9" name="Rectangle 35">
            <a:extLst>
              <a:ext uri="{FF2B5EF4-FFF2-40B4-BE49-F238E27FC236}">
                <a16:creationId xmlns:a16="http://schemas.microsoft.com/office/drawing/2014/main" xmlns="" id="{68F03FED-5E40-4465-B5AF-2C36B5EA809F}"/>
              </a:ext>
            </a:extLst>
          </p:cNvPr>
          <p:cNvSpPr>
            <a:spLocks noChangeArrowheads="1"/>
          </p:cNvSpPr>
          <p:nvPr/>
        </p:nvSpPr>
        <p:spPr bwMode="auto">
          <a:xfrm>
            <a:off x="9428065" y="4134363"/>
            <a:ext cx="3025307" cy="1200329"/>
          </a:xfrm>
          <a:prstGeom prst="rect">
            <a:avLst/>
          </a:prstGeom>
          <a:noFill/>
          <a:ln w="9525">
            <a:noFill/>
            <a:miter lim="800000"/>
            <a:headEnd/>
            <a:tailEnd/>
          </a:ln>
        </p:spPr>
        <p:txBody>
          <a:bodyPr wrap="square">
            <a:spAutoFit/>
          </a:bodyPr>
          <a:lstStyle/>
          <a:p>
            <a:pPr algn="ctr" defTabSz="609585">
              <a:defRPr/>
            </a:pPr>
            <a:r>
              <a:rPr lang="en-US" altLang="zh-CN" sz="2000" b="1" u="sng" dirty="0">
                <a:solidFill>
                  <a:srgbClr val="2E3B9A"/>
                </a:solidFill>
                <a:effectLst>
                  <a:outerShdw blurRad="38100" dist="38100" dir="2700000" algn="tl">
                    <a:srgbClr val="C0C0C0"/>
                  </a:outerShdw>
                </a:effectLst>
                <a:latin typeface="Corbel" pitchFamily="34" charset="0"/>
              </a:rPr>
              <a:t>High Speed</a:t>
            </a:r>
          </a:p>
          <a:p>
            <a:pPr algn="ctr" defTabSz="609585">
              <a:spcBef>
                <a:spcPct val="30000"/>
              </a:spcBef>
              <a:defRPr/>
            </a:pPr>
            <a:r>
              <a:rPr lang="en-US" altLang="zh-CN" sz="2000" dirty="0">
                <a:latin typeface="Calibri" pitchFamily="34" charset="0"/>
              </a:rPr>
              <a:t>Million data points/sec</a:t>
            </a:r>
          </a:p>
          <a:p>
            <a:pPr algn="ctr" defTabSz="609585">
              <a:spcBef>
                <a:spcPct val="30000"/>
              </a:spcBef>
              <a:defRPr/>
            </a:pPr>
            <a:r>
              <a:rPr lang="en-US" altLang="zh-CN" sz="2000" dirty="0">
                <a:latin typeface="Calibri" pitchFamily="34" charset="0"/>
              </a:rPr>
              <a:t>24hours*7</a:t>
            </a:r>
          </a:p>
        </p:txBody>
      </p:sp>
      <p:pic>
        <p:nvPicPr>
          <p:cNvPr id="10" name="Picture 67">
            <a:extLst>
              <a:ext uri="{FF2B5EF4-FFF2-40B4-BE49-F238E27FC236}">
                <a16:creationId xmlns:a16="http://schemas.microsoft.com/office/drawing/2014/main" xmlns="" id="{FF3788A5-C55A-4AF2-A0CA-5C023A31F5CF}"/>
              </a:ext>
            </a:extLst>
          </p:cNvPr>
          <p:cNvPicPr>
            <a:picLocks noChangeAspect="1" noChangeArrowheads="1"/>
          </p:cNvPicPr>
          <p:nvPr/>
        </p:nvPicPr>
        <p:blipFill>
          <a:blip r:embed="rId5"/>
          <a:srcRect/>
          <a:stretch>
            <a:fillRect/>
          </a:stretch>
        </p:blipFill>
        <p:spPr bwMode="auto">
          <a:xfrm>
            <a:off x="5855407" y="5498730"/>
            <a:ext cx="691423" cy="399489"/>
          </a:xfrm>
          <a:prstGeom prst="rect">
            <a:avLst/>
          </a:prstGeom>
          <a:noFill/>
          <a:ln w="9525">
            <a:noFill/>
            <a:miter lim="800000"/>
            <a:headEnd/>
            <a:tailEnd/>
          </a:ln>
        </p:spPr>
      </p:pic>
      <p:pic>
        <p:nvPicPr>
          <p:cNvPr id="11" name="Picture 68">
            <a:extLst>
              <a:ext uri="{FF2B5EF4-FFF2-40B4-BE49-F238E27FC236}">
                <a16:creationId xmlns:a16="http://schemas.microsoft.com/office/drawing/2014/main" xmlns="" id="{EE347805-8FDA-4231-AEB7-5B1B03BD9A4B}"/>
              </a:ext>
            </a:extLst>
          </p:cNvPr>
          <p:cNvPicPr>
            <a:picLocks noChangeAspect="1" noChangeArrowheads="1"/>
          </p:cNvPicPr>
          <p:nvPr/>
        </p:nvPicPr>
        <p:blipFill>
          <a:blip r:embed="rId6"/>
          <a:srcRect/>
          <a:stretch>
            <a:fillRect/>
          </a:stretch>
        </p:blipFill>
        <p:spPr bwMode="auto">
          <a:xfrm>
            <a:off x="9978390" y="5385329"/>
            <a:ext cx="760565" cy="535852"/>
          </a:xfrm>
          <a:prstGeom prst="rect">
            <a:avLst/>
          </a:prstGeom>
          <a:noFill/>
          <a:ln w="9525">
            <a:noFill/>
            <a:miter lim="800000"/>
            <a:headEnd/>
            <a:tailEnd/>
          </a:ln>
        </p:spPr>
      </p:pic>
      <p:sp>
        <p:nvSpPr>
          <p:cNvPr id="12" name="Rectangle 35">
            <a:extLst>
              <a:ext uri="{FF2B5EF4-FFF2-40B4-BE49-F238E27FC236}">
                <a16:creationId xmlns:a16="http://schemas.microsoft.com/office/drawing/2014/main" xmlns="" id="{44ACDB02-8F69-4CAF-A7EB-D106B0860C0B}"/>
              </a:ext>
            </a:extLst>
          </p:cNvPr>
          <p:cNvSpPr>
            <a:spLocks noChangeArrowheads="1"/>
          </p:cNvSpPr>
          <p:nvPr/>
        </p:nvSpPr>
        <p:spPr bwMode="auto">
          <a:xfrm>
            <a:off x="6198612" y="6048021"/>
            <a:ext cx="4540343" cy="707886"/>
          </a:xfrm>
          <a:prstGeom prst="rect">
            <a:avLst/>
          </a:prstGeom>
          <a:noFill/>
          <a:ln w="9525">
            <a:noFill/>
            <a:miter lim="800000"/>
            <a:headEnd/>
            <a:tailEnd/>
          </a:ln>
        </p:spPr>
        <p:txBody>
          <a:bodyPr wrap="square">
            <a:spAutoFit/>
          </a:bodyPr>
          <a:lstStyle/>
          <a:p>
            <a:pPr algn="ctr" defTabSz="609585">
              <a:defRPr/>
            </a:pPr>
            <a:r>
              <a:rPr lang="en-US" altLang="zh-CN" sz="2000" b="1" u="sng" dirty="0">
                <a:solidFill>
                  <a:srgbClr val="2E3B9A"/>
                </a:solidFill>
                <a:effectLst>
                  <a:outerShdw blurRad="38100" dist="38100" dir="2700000" algn="tl">
                    <a:srgbClr val="C0C0C0"/>
                  </a:outerShdw>
                </a:effectLst>
                <a:latin typeface="Corbel" pitchFamily="34" charset="0"/>
              </a:rPr>
              <a:t>Data</a:t>
            </a:r>
          </a:p>
          <a:p>
            <a:pPr algn="ctr" defTabSz="609585">
              <a:defRPr/>
            </a:pPr>
            <a:r>
              <a:rPr lang="en-US" altLang="zh-CN" sz="2000" dirty="0">
                <a:latin typeface="Calibri" pitchFamily="34" charset="0"/>
              </a:rPr>
              <a:t>big volume of time series</a:t>
            </a:r>
          </a:p>
        </p:txBody>
      </p:sp>
      <p:sp>
        <p:nvSpPr>
          <p:cNvPr id="13" name="Rectangle 35">
            <a:extLst>
              <a:ext uri="{FF2B5EF4-FFF2-40B4-BE49-F238E27FC236}">
                <a16:creationId xmlns:a16="http://schemas.microsoft.com/office/drawing/2014/main" xmlns="" id="{D0B01E5D-054F-41B5-88B2-2117D8D081A7}"/>
              </a:ext>
            </a:extLst>
          </p:cNvPr>
          <p:cNvSpPr>
            <a:spLocks noChangeArrowheads="1"/>
          </p:cNvSpPr>
          <p:nvPr/>
        </p:nvSpPr>
        <p:spPr bwMode="auto">
          <a:xfrm>
            <a:off x="6534075" y="2374075"/>
            <a:ext cx="4017935" cy="1107996"/>
          </a:xfrm>
          <a:prstGeom prst="rect">
            <a:avLst/>
          </a:prstGeom>
          <a:noFill/>
          <a:ln w="9525">
            <a:noFill/>
            <a:miter lim="800000"/>
            <a:headEnd/>
            <a:tailEnd/>
          </a:ln>
        </p:spPr>
        <p:txBody>
          <a:bodyPr wrap="square">
            <a:spAutoFit/>
          </a:bodyPr>
          <a:lstStyle/>
          <a:p>
            <a:pPr algn="ctr" defTabSz="609585">
              <a:defRPr/>
            </a:pPr>
            <a:r>
              <a:rPr lang="en-US" altLang="zh-CN" sz="2000" b="1" u="sng" dirty="0">
                <a:solidFill>
                  <a:srgbClr val="2E3B9A"/>
                </a:solidFill>
                <a:effectLst>
                  <a:outerShdw blurRad="38100" dist="38100" dir="2700000" algn="tl">
                    <a:srgbClr val="C0C0C0"/>
                  </a:outerShdw>
                </a:effectLst>
                <a:latin typeface="Corbel" pitchFamily="34" charset="0"/>
              </a:rPr>
              <a:t>Applications</a:t>
            </a:r>
          </a:p>
          <a:p>
            <a:pPr algn="ctr" defTabSz="609585">
              <a:spcBef>
                <a:spcPct val="30000"/>
              </a:spcBef>
              <a:defRPr/>
            </a:pPr>
            <a:r>
              <a:rPr lang="en-US" altLang="zh-CN" sz="2000" dirty="0">
                <a:latin typeface="Calibri" pitchFamily="34" charset="0"/>
              </a:rPr>
              <a:t>Monitoring, querying, and root cause analysis…</a:t>
            </a:r>
          </a:p>
        </p:txBody>
      </p:sp>
      <p:grpSp>
        <p:nvGrpSpPr>
          <p:cNvPr id="14" name="Group 29">
            <a:extLst>
              <a:ext uri="{FF2B5EF4-FFF2-40B4-BE49-F238E27FC236}">
                <a16:creationId xmlns:a16="http://schemas.microsoft.com/office/drawing/2014/main" xmlns="" id="{B0FBEE40-896C-4BE6-900C-17F4FBCDA0C6}"/>
              </a:ext>
            </a:extLst>
          </p:cNvPr>
          <p:cNvGrpSpPr>
            <a:grpSpLocks/>
          </p:cNvGrpSpPr>
          <p:nvPr/>
        </p:nvGrpSpPr>
        <p:grpSpPr bwMode="auto">
          <a:xfrm>
            <a:off x="6546830" y="3413446"/>
            <a:ext cx="3687588" cy="1147578"/>
            <a:chOff x="392" y="3285"/>
            <a:chExt cx="2625" cy="957"/>
          </a:xfrm>
        </p:grpSpPr>
        <p:pic>
          <p:nvPicPr>
            <p:cNvPr id="15" name="Picture 5" descr="MCj04325910000[1]">
              <a:extLst>
                <a:ext uri="{FF2B5EF4-FFF2-40B4-BE49-F238E27FC236}">
                  <a16:creationId xmlns:a16="http://schemas.microsoft.com/office/drawing/2014/main" xmlns="" id="{293A657C-19C0-4517-81A0-A30AE665019B}"/>
                </a:ext>
              </a:extLst>
            </p:cNvPr>
            <p:cNvPicPr>
              <a:picLocks noChangeAspect="1" noChangeArrowheads="1"/>
            </p:cNvPicPr>
            <p:nvPr/>
          </p:nvPicPr>
          <p:blipFill>
            <a:blip r:embed="rId7"/>
            <a:srcRect/>
            <a:stretch>
              <a:fillRect/>
            </a:stretch>
          </p:blipFill>
          <p:spPr bwMode="auto">
            <a:xfrm>
              <a:off x="392" y="3285"/>
              <a:ext cx="2051" cy="957"/>
            </a:xfrm>
            <a:prstGeom prst="rect">
              <a:avLst/>
            </a:prstGeom>
            <a:noFill/>
            <a:ln w="9525">
              <a:noFill/>
              <a:miter lim="800000"/>
              <a:headEnd/>
              <a:tailEnd/>
            </a:ln>
          </p:spPr>
        </p:pic>
        <p:pic>
          <p:nvPicPr>
            <p:cNvPr id="16" name="Picture 5" descr="MCj04325910000[1]">
              <a:extLst>
                <a:ext uri="{FF2B5EF4-FFF2-40B4-BE49-F238E27FC236}">
                  <a16:creationId xmlns:a16="http://schemas.microsoft.com/office/drawing/2014/main" xmlns="" id="{A81D42C1-6112-41BB-A55F-8118A130ADCF}"/>
                </a:ext>
              </a:extLst>
            </p:cNvPr>
            <p:cNvPicPr>
              <a:picLocks noChangeAspect="1" noChangeArrowheads="1"/>
            </p:cNvPicPr>
            <p:nvPr/>
          </p:nvPicPr>
          <p:blipFill>
            <a:blip r:embed="rId7"/>
            <a:srcRect/>
            <a:stretch>
              <a:fillRect/>
            </a:stretch>
          </p:blipFill>
          <p:spPr bwMode="auto">
            <a:xfrm>
              <a:off x="1870" y="3472"/>
              <a:ext cx="1147" cy="535"/>
            </a:xfrm>
            <a:prstGeom prst="rect">
              <a:avLst/>
            </a:prstGeom>
            <a:noFill/>
            <a:ln w="9525">
              <a:noFill/>
              <a:miter lim="800000"/>
              <a:headEnd/>
              <a:tailEnd/>
            </a:ln>
          </p:spPr>
        </p:pic>
      </p:grpSp>
      <p:pic>
        <p:nvPicPr>
          <p:cNvPr id="17" name="Picture 33">
            <a:extLst>
              <a:ext uri="{FF2B5EF4-FFF2-40B4-BE49-F238E27FC236}">
                <a16:creationId xmlns:a16="http://schemas.microsoft.com/office/drawing/2014/main" xmlns="" id="{55DCA4D1-E4DC-4A55-A3ED-E101582238D6}"/>
              </a:ext>
            </a:extLst>
          </p:cNvPr>
          <p:cNvPicPr>
            <a:picLocks noChangeAspect="1" noChangeArrowheads="1"/>
          </p:cNvPicPr>
          <p:nvPr/>
        </p:nvPicPr>
        <p:blipFill>
          <a:blip r:embed="rId8"/>
          <a:srcRect/>
          <a:stretch>
            <a:fillRect/>
          </a:stretch>
        </p:blipFill>
        <p:spPr bwMode="auto">
          <a:xfrm>
            <a:off x="8211609" y="3427247"/>
            <a:ext cx="587709" cy="401410"/>
          </a:xfrm>
          <a:prstGeom prst="rect">
            <a:avLst/>
          </a:prstGeom>
          <a:noFill/>
          <a:ln w="9525">
            <a:noFill/>
            <a:miter lim="800000"/>
            <a:headEnd/>
            <a:tailEnd/>
          </a:ln>
        </p:spPr>
      </p:pic>
    </p:spTree>
    <p:extLst>
      <p:ext uri="{BB962C8B-B14F-4D97-AF65-F5344CB8AC3E}">
        <p14:creationId xmlns:p14="http://schemas.microsoft.com/office/powerpoint/2010/main" val="2980297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7A169-38C1-40C8-AC19-EC0F6AB9F416}"/>
              </a:ext>
            </a:extLst>
          </p:cNvPr>
          <p:cNvSpPr>
            <a:spLocks noGrp="1"/>
          </p:cNvSpPr>
          <p:nvPr>
            <p:ph type="title"/>
          </p:nvPr>
        </p:nvSpPr>
        <p:spPr>
          <a:xfrm>
            <a:off x="838200" y="365125"/>
            <a:ext cx="10515600" cy="836521"/>
          </a:xfrm>
        </p:spPr>
        <p:txBody>
          <a:bodyPr>
            <a:noAutofit/>
          </a:bodyPr>
          <a:lstStyle/>
          <a:p>
            <a:r>
              <a:rPr lang="en-US" altLang="zh-CN" sz="3200" dirty="0"/>
              <a:t>TS-Benchmark: a benchmark for time series databases</a:t>
            </a:r>
            <a:endParaRPr lang="zh-CN" altLang="en-US" sz="3200" dirty="0"/>
          </a:p>
        </p:txBody>
      </p:sp>
      <p:sp>
        <p:nvSpPr>
          <p:cNvPr id="3" name="内容占位符 2">
            <a:extLst>
              <a:ext uri="{FF2B5EF4-FFF2-40B4-BE49-F238E27FC236}">
                <a16:creationId xmlns:a16="http://schemas.microsoft.com/office/drawing/2014/main" xmlns="" id="{240DE724-7829-42EC-B277-E134678B7BD4}"/>
              </a:ext>
            </a:extLst>
          </p:cNvPr>
          <p:cNvSpPr>
            <a:spLocks noGrp="1"/>
          </p:cNvSpPr>
          <p:nvPr>
            <p:ph idx="1"/>
          </p:nvPr>
        </p:nvSpPr>
        <p:spPr>
          <a:xfrm>
            <a:off x="838200" y="1407506"/>
            <a:ext cx="10515600" cy="5031593"/>
          </a:xfrm>
        </p:spPr>
        <p:txBody>
          <a:bodyPr>
            <a:normAutofit/>
          </a:bodyPr>
          <a:lstStyle/>
          <a:p>
            <a:r>
              <a:rPr lang="en-US" altLang="zh-CN" dirty="0"/>
              <a:t>Ideas of a new benchmark</a:t>
            </a:r>
            <a:endParaRPr lang="zh-CN" altLang="en-US" dirty="0"/>
          </a:p>
        </p:txBody>
      </p:sp>
      <p:sp>
        <p:nvSpPr>
          <p:cNvPr id="19" name="AutoShape 48">
            <a:extLst>
              <a:ext uri="{FF2B5EF4-FFF2-40B4-BE49-F238E27FC236}">
                <a16:creationId xmlns:a16="http://schemas.microsoft.com/office/drawing/2014/main" xmlns="" id="{A4D54BE9-C4AC-41E2-891E-E2D90A9DFA99}"/>
              </a:ext>
            </a:extLst>
          </p:cNvPr>
          <p:cNvSpPr>
            <a:spLocks noChangeArrowheads="1"/>
          </p:cNvSpPr>
          <p:nvPr/>
        </p:nvSpPr>
        <p:spPr bwMode="auto">
          <a:xfrm>
            <a:off x="230961" y="1895825"/>
            <a:ext cx="5104045" cy="4792221"/>
          </a:xfrm>
          <a:prstGeom prst="flowChartAlternateProcess">
            <a:avLst/>
          </a:prstGeom>
          <a:solidFill>
            <a:srgbClr val="CCCCFF"/>
          </a:solidFill>
          <a:ln w="9525" algn="ctr">
            <a:solidFill>
              <a:srgbClr val="000000"/>
            </a:solidFill>
            <a:miter lim="800000"/>
            <a:headEnd/>
            <a:tailEnd/>
          </a:ln>
        </p:spPr>
        <p:txBody>
          <a:bodyPr lIns="0" tIns="0" rIns="0" bIns="0"/>
          <a:lstStyle/>
          <a:p>
            <a:pPr lvl="0" algn="just"/>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Existing benchmarks</a:t>
            </a:r>
          </a:p>
          <a:p>
            <a:pPr lvl="0" algn="just"/>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STFangsong" charset="-122"/>
            </a:endParaRPr>
          </a:p>
          <a:p>
            <a:pPr algn="just">
              <a:buSzPct val="100000"/>
              <a:buFont typeface="Wingdings" panose="05000000000000000000" pitchFamily="2" charset="2"/>
              <a:buChar char="Ø"/>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TPC-C </a:t>
            </a:r>
          </a:p>
          <a:p>
            <a:pPr lvl="1" algn="just">
              <a:buSzPct val="100000"/>
              <a:buFont typeface="Wingdings" panose="05000000000000000000" pitchFamily="2" charset="2"/>
              <a:buChar char="Ø"/>
            </a:pP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test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RDBMSs’ transaction processing capability</a:t>
            </a:r>
          </a:p>
          <a:p>
            <a:pPr algn="just">
              <a:buSzPct val="100000"/>
              <a:buFont typeface="Wingdings" panose="05000000000000000000" pitchFamily="2" charset="2"/>
              <a:buChar char="Ø"/>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YCSB</a:t>
            </a:r>
          </a:p>
          <a:p>
            <a:pPr lvl="1" algn="just">
              <a:buSzPct val="100000"/>
              <a:buFont typeface="Wingdings" panose="05000000000000000000" pitchFamily="2" charset="2"/>
              <a:buChar char="Ø"/>
            </a:pP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Test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data serving capability of NoSQL databases</a:t>
            </a:r>
          </a:p>
          <a:p>
            <a:pPr algn="just">
              <a:buSzPct val="100000"/>
              <a:buFont typeface="Wingdings" panose="05000000000000000000" pitchFamily="2" charset="2"/>
              <a:buChar char="Ø"/>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InfluxDB-comparisons</a:t>
            </a:r>
          </a:p>
          <a:p>
            <a:pPr lvl="1" algn="just">
              <a:buSzPct val="100000"/>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Model after server farm monitoring scenarios</a:t>
            </a:r>
          </a:p>
          <a:p>
            <a:pPr lvl="1" algn="just">
              <a:buSzPct val="100000"/>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Data</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is</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small, workload is simple</a:t>
            </a:r>
          </a:p>
          <a:p>
            <a:pPr algn="just">
              <a:buSzPct val="100000"/>
              <a:buFont typeface="Wingdings" panose="05000000000000000000" pitchFamily="2" charset="2"/>
              <a:buChar char="Ø"/>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Stream Bench, RIoTBench, Linear Road</a:t>
            </a:r>
          </a:p>
          <a:p>
            <a:pPr lvl="1" algn="just">
              <a:buSzPct val="100000"/>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Designed many years ago, not considering data processing requirements of time series of big data  applications</a:t>
            </a:r>
          </a:p>
          <a:p>
            <a:pPr lvl="1" algn="just">
              <a:buSzPct val="100000"/>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Some benchmarks test stream systems, which process data in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a</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streaming</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manner</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buSzPct val="100000"/>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buSzPct val="100000"/>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箭头: 右 3">
            <a:extLst>
              <a:ext uri="{FF2B5EF4-FFF2-40B4-BE49-F238E27FC236}">
                <a16:creationId xmlns:a16="http://schemas.microsoft.com/office/drawing/2014/main" xmlns="" id="{7E30027F-4F39-4C9E-9112-29D3C2AA3CB0}"/>
              </a:ext>
            </a:extLst>
          </p:cNvPr>
          <p:cNvSpPr/>
          <p:nvPr/>
        </p:nvSpPr>
        <p:spPr>
          <a:xfrm>
            <a:off x="5335006" y="3846703"/>
            <a:ext cx="1244698" cy="890463"/>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AutoShape 48">
            <a:extLst>
              <a:ext uri="{FF2B5EF4-FFF2-40B4-BE49-F238E27FC236}">
                <a16:creationId xmlns:a16="http://schemas.microsoft.com/office/drawing/2014/main" xmlns="" id="{A98743EA-EAD7-443F-99EA-7597EE31D3EC}"/>
              </a:ext>
            </a:extLst>
          </p:cNvPr>
          <p:cNvSpPr>
            <a:spLocks noChangeArrowheads="1"/>
          </p:cNvSpPr>
          <p:nvPr/>
        </p:nvSpPr>
        <p:spPr bwMode="auto">
          <a:xfrm>
            <a:off x="6758608" y="1895825"/>
            <a:ext cx="4969565" cy="4792221"/>
          </a:xfrm>
          <a:prstGeom prst="flowChartAlternateProcess">
            <a:avLst/>
          </a:prstGeom>
          <a:solidFill>
            <a:schemeClr val="accent6">
              <a:lumMod val="20000"/>
              <a:lumOff val="80000"/>
            </a:schemeClr>
          </a:solidFill>
          <a:ln w="9525" algn="ctr">
            <a:solidFill>
              <a:srgbClr val="000000"/>
            </a:solidFill>
            <a:miter lim="800000"/>
            <a:headEnd/>
            <a:tailEnd/>
          </a:ln>
        </p:spPr>
        <p:txBody>
          <a:bodyPr lIns="0" tIns="0" rIns="0" bIns="0"/>
          <a:lstStyle/>
          <a:p>
            <a:pPr lvl="0" algn="just"/>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Design and implement a new benchmark</a:t>
            </a:r>
          </a:p>
          <a:p>
            <a:pPr lvl="0" algn="just"/>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STFangsong" charset="-122"/>
            </a:endParaRPr>
          </a:p>
          <a:p>
            <a:pPr algn="just">
              <a:buSzPct val="100000"/>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STFangsong" charset="-122"/>
              </a:rPr>
              <a:t>Designed Specifically for time series databases in IOT application scenarios</a:t>
            </a:r>
          </a:p>
          <a:p>
            <a:pPr algn="just">
              <a:buSzPct val="100000"/>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Model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the</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sensor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data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processing</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scenario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of wind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farms</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buSzPct val="100000"/>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Testing of data appending, querying and combination of the two, i.e. when data is continuously injected into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the</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target database,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users can query the data in the same time</a:t>
            </a:r>
          </a:p>
          <a:p>
            <a:pPr algn="just">
              <a:buSzPct val="100000"/>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Testing of data correction, including updating of error data, and inserting of missing data</a:t>
            </a:r>
          </a:p>
          <a:p>
            <a:pPr algn="just">
              <a:buSzPct val="100000"/>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Long enough testing time to see how target databases’ house keeping (data compaction etc.) affects its data appending and query performance</a:t>
            </a:r>
          </a:p>
        </p:txBody>
      </p:sp>
    </p:spTree>
    <p:extLst>
      <p:ext uri="{BB962C8B-B14F-4D97-AF65-F5344CB8AC3E}">
        <p14:creationId xmlns:p14="http://schemas.microsoft.com/office/powerpoint/2010/main" val="3504032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7A169-38C1-40C8-AC19-EC0F6AB9F416}"/>
              </a:ext>
            </a:extLst>
          </p:cNvPr>
          <p:cNvSpPr>
            <a:spLocks noGrp="1"/>
          </p:cNvSpPr>
          <p:nvPr>
            <p:ph type="title"/>
          </p:nvPr>
        </p:nvSpPr>
        <p:spPr>
          <a:xfrm>
            <a:off x="838200" y="365125"/>
            <a:ext cx="10515600" cy="836521"/>
          </a:xfrm>
        </p:spPr>
        <p:txBody>
          <a:bodyPr>
            <a:noAutofit/>
          </a:bodyPr>
          <a:lstStyle/>
          <a:p>
            <a:r>
              <a:rPr lang="en-US" altLang="zh-CN" sz="3200" dirty="0"/>
              <a:t>TS-Benchmark: a benchmark for time series databases</a:t>
            </a:r>
            <a:endParaRPr lang="zh-CN" altLang="en-US" sz="3200" dirty="0"/>
          </a:p>
        </p:txBody>
      </p:sp>
      <p:sp>
        <p:nvSpPr>
          <p:cNvPr id="3" name="内容占位符 2">
            <a:extLst>
              <a:ext uri="{FF2B5EF4-FFF2-40B4-BE49-F238E27FC236}">
                <a16:creationId xmlns:a16="http://schemas.microsoft.com/office/drawing/2014/main" xmlns="" id="{240DE724-7829-42EC-B277-E134678B7BD4}"/>
              </a:ext>
            </a:extLst>
          </p:cNvPr>
          <p:cNvSpPr>
            <a:spLocks noGrp="1"/>
          </p:cNvSpPr>
          <p:nvPr>
            <p:ph idx="1"/>
          </p:nvPr>
        </p:nvSpPr>
        <p:spPr>
          <a:xfrm>
            <a:off x="838200" y="1536766"/>
            <a:ext cx="5529088" cy="4902333"/>
          </a:xfrm>
        </p:spPr>
        <p:txBody>
          <a:bodyPr>
            <a:normAutofit/>
          </a:bodyPr>
          <a:lstStyle/>
          <a:p>
            <a:pPr algn="just">
              <a:lnSpc>
                <a:spcPct val="100000"/>
              </a:lnSpc>
            </a:pPr>
            <a:r>
              <a:rPr lang="en-US" altLang="zh-CN" b="1" dirty="0"/>
              <a:t>Application scenarios</a:t>
            </a:r>
          </a:p>
          <a:p>
            <a:pPr lvl="1" algn="just">
              <a:lnSpc>
                <a:spcPct val="100000"/>
              </a:lnSpc>
            </a:pPr>
            <a:r>
              <a:rPr lang="en-US" altLang="zh-CN" dirty="0"/>
              <a:t>A wind plant needs to monitor wind farms</a:t>
            </a:r>
          </a:p>
          <a:p>
            <a:pPr lvl="1" algn="just">
              <a:lnSpc>
                <a:spcPct val="100000"/>
              </a:lnSpc>
            </a:pPr>
            <a:r>
              <a:rPr lang="en-US" altLang="zh-CN" dirty="0"/>
              <a:t>There are hundreds of turbines(devices) in a wind farm</a:t>
            </a:r>
          </a:p>
          <a:p>
            <a:pPr lvl="1" algn="just">
              <a:lnSpc>
                <a:spcPct val="100000"/>
              </a:lnSpc>
            </a:pPr>
            <a:r>
              <a:rPr lang="en-US" altLang="zh-CN" dirty="0"/>
              <a:t>And</a:t>
            </a:r>
            <a:r>
              <a:rPr lang="zh-CN" altLang="en-US" dirty="0"/>
              <a:t> </a:t>
            </a:r>
            <a:r>
              <a:rPr lang="en-US" altLang="zh-CN" dirty="0"/>
              <a:t>there</a:t>
            </a:r>
            <a:r>
              <a:rPr lang="zh-CN" altLang="en-US" dirty="0"/>
              <a:t> </a:t>
            </a:r>
            <a:r>
              <a:rPr lang="en-US" altLang="zh-CN" dirty="0"/>
              <a:t>are</a:t>
            </a:r>
            <a:r>
              <a:rPr lang="zh-CN" altLang="en-US" dirty="0"/>
              <a:t> </a:t>
            </a:r>
            <a:r>
              <a:rPr lang="en-US" altLang="zh-CN" dirty="0"/>
              <a:t>many</a:t>
            </a:r>
            <a:r>
              <a:rPr lang="zh-CN" altLang="en-US" dirty="0"/>
              <a:t> </a:t>
            </a:r>
            <a:r>
              <a:rPr lang="en-US" altLang="zh-CN" dirty="0"/>
              <a:t>sensors attached to a </a:t>
            </a:r>
            <a:r>
              <a:rPr lang="en-US" altLang="zh-CN" dirty="0" smtClean="0"/>
              <a:t>device</a:t>
            </a:r>
            <a:endParaRPr lang="en-US" altLang="zh-CN" dirty="0"/>
          </a:p>
          <a:p>
            <a:pPr lvl="1" algn="just">
              <a:lnSpc>
                <a:spcPct val="100000"/>
              </a:lnSpc>
            </a:pPr>
            <a:r>
              <a:rPr lang="en-US" altLang="zh-CN" dirty="0"/>
              <a:t>Every several seconds(7s), a snapshot of sensor data is sent to back end(cloud) for monitoring and persistency</a:t>
            </a:r>
            <a:endParaRPr lang="zh-CN" altLang="en-US" dirty="0"/>
          </a:p>
          <a:p>
            <a:pPr algn="just">
              <a:lnSpc>
                <a:spcPct val="100000"/>
              </a:lnSpc>
            </a:pPr>
            <a:endParaRPr lang="zh-CN" altLang="en-US" dirty="0"/>
          </a:p>
        </p:txBody>
      </p:sp>
      <p:pic>
        <p:nvPicPr>
          <p:cNvPr id="4" name="图片 3">
            <a:extLst>
              <a:ext uri="{FF2B5EF4-FFF2-40B4-BE49-F238E27FC236}">
                <a16:creationId xmlns:a16="http://schemas.microsoft.com/office/drawing/2014/main" xmlns="" id="{EF81598B-D5E0-42A7-B1EC-513ADFDF9816}"/>
              </a:ext>
            </a:extLst>
          </p:cNvPr>
          <p:cNvPicPr>
            <a:picLocks noChangeAspect="1"/>
          </p:cNvPicPr>
          <p:nvPr/>
        </p:nvPicPr>
        <p:blipFill>
          <a:blip r:embed="rId2"/>
          <a:stretch>
            <a:fillRect/>
          </a:stretch>
        </p:blipFill>
        <p:spPr>
          <a:xfrm>
            <a:off x="6862683" y="2475103"/>
            <a:ext cx="5108966" cy="3063481"/>
          </a:xfrm>
          <a:prstGeom prst="rect">
            <a:avLst/>
          </a:prstGeom>
        </p:spPr>
      </p:pic>
    </p:spTree>
    <p:extLst>
      <p:ext uri="{BB962C8B-B14F-4D97-AF65-F5344CB8AC3E}">
        <p14:creationId xmlns:p14="http://schemas.microsoft.com/office/powerpoint/2010/main" val="150049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7A169-38C1-40C8-AC19-EC0F6AB9F416}"/>
              </a:ext>
            </a:extLst>
          </p:cNvPr>
          <p:cNvSpPr>
            <a:spLocks noGrp="1"/>
          </p:cNvSpPr>
          <p:nvPr>
            <p:ph type="title"/>
          </p:nvPr>
        </p:nvSpPr>
        <p:spPr>
          <a:xfrm>
            <a:off x="838200" y="365125"/>
            <a:ext cx="10515600" cy="836521"/>
          </a:xfrm>
        </p:spPr>
        <p:txBody>
          <a:bodyPr>
            <a:noAutofit/>
          </a:bodyPr>
          <a:lstStyle/>
          <a:p>
            <a:r>
              <a:rPr lang="en-US" altLang="zh-CN" sz="3200" dirty="0"/>
              <a:t>TS-Benchmark: a benchmark for time series databases</a:t>
            </a:r>
            <a:endParaRPr lang="zh-CN" altLang="en-US" sz="3200" dirty="0"/>
          </a:p>
        </p:txBody>
      </p:sp>
      <p:sp>
        <p:nvSpPr>
          <p:cNvPr id="3" name="内容占位符 2">
            <a:extLst>
              <a:ext uri="{FF2B5EF4-FFF2-40B4-BE49-F238E27FC236}">
                <a16:creationId xmlns:a16="http://schemas.microsoft.com/office/drawing/2014/main" xmlns="" id="{240DE724-7829-42EC-B277-E134678B7BD4}"/>
              </a:ext>
            </a:extLst>
          </p:cNvPr>
          <p:cNvSpPr>
            <a:spLocks noGrp="1"/>
          </p:cNvSpPr>
          <p:nvPr>
            <p:ph idx="1"/>
          </p:nvPr>
        </p:nvSpPr>
        <p:spPr>
          <a:xfrm>
            <a:off x="838200" y="1536766"/>
            <a:ext cx="10515600" cy="4902333"/>
          </a:xfrm>
        </p:spPr>
        <p:txBody>
          <a:bodyPr>
            <a:normAutofit fontScale="92500" lnSpcReduction="20000"/>
          </a:bodyPr>
          <a:lstStyle/>
          <a:p>
            <a:pPr algn="just">
              <a:lnSpc>
                <a:spcPct val="100000"/>
              </a:lnSpc>
            </a:pPr>
            <a:r>
              <a:rPr lang="en-US" altLang="zh-CN" dirty="0"/>
              <a:t>The </a:t>
            </a:r>
            <a:r>
              <a:rPr lang="en-US" altLang="zh-CN" b="1" dirty="0"/>
              <a:t>Data model </a:t>
            </a:r>
            <a:r>
              <a:rPr lang="en-US" altLang="zh-CN" dirty="0"/>
              <a:t>and </a:t>
            </a:r>
            <a:r>
              <a:rPr lang="en-US" altLang="zh-CN" b="1" dirty="0"/>
              <a:t>data generation</a:t>
            </a:r>
          </a:p>
          <a:p>
            <a:pPr lvl="1" algn="just">
              <a:lnSpc>
                <a:spcPct val="100000"/>
              </a:lnSpc>
            </a:pPr>
            <a:r>
              <a:rPr lang="en-US" altLang="zh-CN" b="1" dirty="0"/>
              <a:t>Schema</a:t>
            </a:r>
            <a:r>
              <a:rPr lang="zh-CN" altLang="en-US" b="1" dirty="0"/>
              <a:t>：</a:t>
            </a:r>
            <a:r>
              <a:rPr lang="en-US" altLang="zh-CN" dirty="0"/>
              <a:t>Each data point has attributes as follows</a:t>
            </a:r>
          </a:p>
          <a:p>
            <a:pPr lvl="2" algn="just">
              <a:lnSpc>
                <a:spcPct val="100000"/>
              </a:lnSpc>
            </a:pPr>
            <a:r>
              <a:rPr lang="en-US" altLang="zh-CN" dirty="0"/>
              <a:t>Wind farm id, device id, sensor id, time stamp and the reading of the sensor</a:t>
            </a:r>
            <a:endParaRPr lang="zh-CN" altLang="en-US" dirty="0"/>
          </a:p>
          <a:p>
            <a:pPr lvl="1" algn="just">
              <a:lnSpc>
                <a:spcPct val="100000"/>
              </a:lnSpc>
            </a:pPr>
            <a:r>
              <a:rPr lang="en-US" altLang="zh-CN" dirty="0"/>
              <a:t>There are two types of sensors</a:t>
            </a:r>
          </a:p>
          <a:p>
            <a:pPr lvl="2" algn="just">
              <a:lnSpc>
                <a:spcPct val="100000"/>
              </a:lnSpc>
            </a:pPr>
            <a:r>
              <a:rPr lang="en-US" altLang="zh-CN" dirty="0"/>
              <a:t>Sensors sensing the environment</a:t>
            </a:r>
            <a:r>
              <a:rPr lang="zh-CN" altLang="en-US" dirty="0"/>
              <a:t>：</a:t>
            </a:r>
            <a:r>
              <a:rPr lang="en-US" altLang="zh-CN" dirty="0"/>
              <a:t>temperature, humidity, wind speed, wind direction etc.</a:t>
            </a:r>
          </a:p>
          <a:p>
            <a:pPr lvl="2" algn="just">
              <a:lnSpc>
                <a:spcPct val="100000"/>
              </a:lnSpc>
            </a:pPr>
            <a:r>
              <a:rPr lang="en-US" altLang="zh-CN" dirty="0"/>
              <a:t>Sensors sensing the turbines : pitch angle</a:t>
            </a:r>
            <a:r>
              <a:rPr lang="zh-CN" altLang="en-US" dirty="0"/>
              <a:t>俯仰角</a:t>
            </a:r>
            <a:r>
              <a:rPr lang="en-US" altLang="zh-CN" dirty="0"/>
              <a:t>, upwind angle</a:t>
            </a:r>
            <a:r>
              <a:rPr lang="zh-CN" altLang="en-US" dirty="0"/>
              <a:t>迎风角</a:t>
            </a:r>
            <a:r>
              <a:rPr lang="en-US" altLang="zh-CN" dirty="0"/>
              <a:t>, angular velocity</a:t>
            </a:r>
            <a:r>
              <a:rPr lang="zh-CN" altLang="en-US" dirty="0"/>
              <a:t>角速度</a:t>
            </a:r>
            <a:r>
              <a:rPr lang="en-US" altLang="zh-CN" dirty="0"/>
              <a:t>, electric voltage</a:t>
            </a:r>
            <a:r>
              <a:rPr lang="zh-CN" altLang="en-US" dirty="0"/>
              <a:t>电压</a:t>
            </a:r>
            <a:r>
              <a:rPr lang="en-US" altLang="zh-CN" dirty="0"/>
              <a:t>, electric current</a:t>
            </a:r>
            <a:r>
              <a:rPr lang="zh-CN" altLang="en-US" dirty="0"/>
              <a:t>电流</a:t>
            </a:r>
            <a:r>
              <a:rPr lang="en-US" altLang="zh-CN" dirty="0"/>
              <a:t>, installed power</a:t>
            </a:r>
            <a:r>
              <a:rPr lang="zh-CN" altLang="en-US" dirty="0"/>
              <a:t>安装功率</a:t>
            </a:r>
            <a:r>
              <a:rPr lang="en-US" altLang="zh-CN" dirty="0"/>
              <a:t>, nominal power</a:t>
            </a:r>
            <a:r>
              <a:rPr lang="zh-CN" altLang="en-US" dirty="0"/>
              <a:t>额定功率</a:t>
            </a:r>
            <a:r>
              <a:rPr lang="en-US" altLang="zh-CN" dirty="0"/>
              <a:t>, temperature inside, humidity inside, vibration frequency etc.</a:t>
            </a:r>
            <a:endParaRPr lang="zh-CN" altLang="en-US" dirty="0"/>
          </a:p>
          <a:p>
            <a:pPr lvl="1" algn="just">
              <a:lnSpc>
                <a:spcPct val="100000"/>
              </a:lnSpc>
            </a:pPr>
            <a:r>
              <a:rPr lang="en-US" altLang="zh-CN" dirty="0" smtClean="0"/>
              <a:t>Firstly</a:t>
            </a:r>
            <a:r>
              <a:rPr lang="en-US" altLang="zh-CN" dirty="0"/>
              <a:t>, we train an ARIMA time series model with one year long wind power data provided by GoldWind company. </a:t>
            </a:r>
          </a:p>
          <a:p>
            <a:pPr lvl="1" algn="just">
              <a:lnSpc>
                <a:spcPct val="100000"/>
              </a:lnSpc>
            </a:pPr>
            <a:r>
              <a:rPr lang="en-US" altLang="zh-CN" dirty="0"/>
              <a:t>Secondly, we use the trained ARIMA model to continuously generate wind data for each turbine.  Based on wind data, and the mechanism to transform wind data to wind power we generate core sensor data for each turbine.</a:t>
            </a:r>
          </a:p>
          <a:p>
            <a:pPr lvl="1" algn="just">
              <a:lnSpc>
                <a:spcPct val="100000"/>
              </a:lnSpc>
            </a:pPr>
            <a:r>
              <a:rPr lang="en-US" altLang="zh-CN" dirty="0" smtClean="0"/>
              <a:t>Beside </a:t>
            </a:r>
            <a:r>
              <a:rPr lang="en-US" altLang="zh-CN" dirty="0"/>
              <a:t>that, we also use ARIMA models to learn and generate other sensor readings, such as temperature and humidity etc.</a:t>
            </a:r>
            <a:endParaRPr lang="zh-CN" altLang="en-US" dirty="0"/>
          </a:p>
          <a:p>
            <a:pPr algn="just">
              <a:lnSpc>
                <a:spcPct val="100000"/>
              </a:lnSpc>
            </a:pPr>
            <a:endParaRPr lang="zh-CN" altLang="en-US" dirty="0"/>
          </a:p>
        </p:txBody>
      </p:sp>
    </p:spTree>
    <p:extLst>
      <p:ext uri="{BB962C8B-B14F-4D97-AF65-F5344CB8AC3E}">
        <p14:creationId xmlns:p14="http://schemas.microsoft.com/office/powerpoint/2010/main" val="831866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7A169-38C1-40C8-AC19-EC0F6AB9F416}"/>
              </a:ext>
            </a:extLst>
          </p:cNvPr>
          <p:cNvSpPr>
            <a:spLocks noGrp="1"/>
          </p:cNvSpPr>
          <p:nvPr>
            <p:ph type="title"/>
          </p:nvPr>
        </p:nvSpPr>
        <p:spPr>
          <a:xfrm>
            <a:off x="838200" y="365125"/>
            <a:ext cx="10515600" cy="836521"/>
          </a:xfrm>
        </p:spPr>
        <p:txBody>
          <a:bodyPr>
            <a:noAutofit/>
          </a:bodyPr>
          <a:lstStyle/>
          <a:p>
            <a:r>
              <a:rPr lang="en-US" altLang="zh-CN" sz="3200" dirty="0"/>
              <a:t>TS-Benchmark: a benchmark for time series databases</a:t>
            </a:r>
            <a:endParaRPr lang="zh-CN" altLang="en-US" sz="3200" dirty="0"/>
          </a:p>
        </p:txBody>
      </p:sp>
      <p:sp>
        <p:nvSpPr>
          <p:cNvPr id="3" name="内容占位符 2">
            <a:extLst>
              <a:ext uri="{FF2B5EF4-FFF2-40B4-BE49-F238E27FC236}">
                <a16:creationId xmlns:a16="http://schemas.microsoft.com/office/drawing/2014/main" xmlns="" id="{240DE724-7829-42EC-B277-E134678B7BD4}"/>
              </a:ext>
            </a:extLst>
          </p:cNvPr>
          <p:cNvSpPr>
            <a:spLocks noGrp="1"/>
          </p:cNvSpPr>
          <p:nvPr>
            <p:ph idx="1"/>
          </p:nvPr>
        </p:nvSpPr>
        <p:spPr>
          <a:xfrm>
            <a:off x="838200" y="1536766"/>
            <a:ext cx="10515600" cy="4902333"/>
          </a:xfrm>
        </p:spPr>
        <p:txBody>
          <a:bodyPr>
            <a:normAutofit fontScale="92500" lnSpcReduction="20000"/>
          </a:bodyPr>
          <a:lstStyle/>
          <a:p>
            <a:pPr algn="just">
              <a:lnSpc>
                <a:spcPct val="100000"/>
              </a:lnSpc>
            </a:pPr>
            <a:r>
              <a:rPr lang="en-US" altLang="zh-CN" b="1" dirty="0"/>
              <a:t>Workload</a:t>
            </a:r>
            <a:r>
              <a:rPr lang="en-US" altLang="zh-CN" dirty="0"/>
              <a:t> model and performance </a:t>
            </a:r>
            <a:r>
              <a:rPr lang="en-US" altLang="zh-CN" b="1" dirty="0"/>
              <a:t>metrics</a:t>
            </a:r>
          </a:p>
          <a:p>
            <a:pPr lvl="1" algn="just">
              <a:lnSpc>
                <a:spcPct val="100000"/>
              </a:lnSpc>
            </a:pPr>
            <a:r>
              <a:rPr lang="en-US" altLang="zh-CN" b="1" dirty="0"/>
              <a:t>Load</a:t>
            </a:r>
            <a:r>
              <a:rPr lang="zh-CN" altLang="en-US" dirty="0"/>
              <a:t>：</a:t>
            </a:r>
            <a:r>
              <a:rPr lang="en-US" altLang="zh-CN" dirty="0"/>
              <a:t>generate a dataset of a windfarm for 7 days, and test loading performance </a:t>
            </a:r>
            <a:r>
              <a:rPr lang="en-US" altLang="zh-CN" b="1" dirty="0"/>
              <a:t>(points/sec)</a:t>
            </a:r>
          </a:p>
          <a:p>
            <a:pPr lvl="1" algn="just">
              <a:lnSpc>
                <a:spcPct val="100000"/>
              </a:lnSpc>
            </a:pPr>
            <a:r>
              <a:rPr lang="en-US" altLang="zh-CN" b="1" dirty="0"/>
              <a:t>Append</a:t>
            </a:r>
            <a:r>
              <a:rPr lang="zh-CN" altLang="en-US" dirty="0"/>
              <a:t>：</a:t>
            </a:r>
            <a:r>
              <a:rPr lang="en-US" altLang="zh-CN" dirty="0"/>
              <a:t>increase number of devices (through number of client threads), test appending performance</a:t>
            </a:r>
            <a:r>
              <a:rPr lang="en-US" altLang="zh-CN" b="1" dirty="0"/>
              <a:t>(points/sec)</a:t>
            </a:r>
          </a:p>
          <a:p>
            <a:pPr lvl="1" algn="just">
              <a:lnSpc>
                <a:spcPct val="100000"/>
              </a:lnSpc>
            </a:pPr>
            <a:r>
              <a:rPr lang="en-US" altLang="zh-CN" b="1" dirty="0"/>
              <a:t>Query</a:t>
            </a:r>
            <a:r>
              <a:rPr lang="en-US" altLang="zh-CN" dirty="0"/>
              <a:t>(simple Read and Analysis)</a:t>
            </a:r>
            <a:r>
              <a:rPr lang="zh-CN" altLang="en-US" dirty="0"/>
              <a:t>：</a:t>
            </a:r>
            <a:r>
              <a:rPr lang="en-US" altLang="zh-CN" dirty="0"/>
              <a:t>run a query workload which includes simple window range query and aggregation query, against </a:t>
            </a:r>
            <a:r>
              <a:rPr lang="en-US" altLang="zh-CN" dirty="0" smtClean="0"/>
              <a:t>the</a:t>
            </a:r>
            <a:r>
              <a:rPr lang="zh-CN" altLang="en-US" dirty="0" smtClean="0"/>
              <a:t> </a:t>
            </a:r>
            <a:r>
              <a:rPr lang="en-US" altLang="zh-CN" dirty="0" smtClean="0"/>
              <a:t>target database</a:t>
            </a:r>
            <a:r>
              <a:rPr lang="zh-CN" altLang="en-US" dirty="0" smtClean="0"/>
              <a:t> </a:t>
            </a:r>
            <a:r>
              <a:rPr lang="en-US" altLang="zh-CN" b="1" dirty="0" smtClean="0"/>
              <a:t>(</a:t>
            </a:r>
            <a:r>
              <a:rPr lang="en-US" altLang="zh-CN" b="1" dirty="0"/>
              <a:t>requests/sec, average response time(us))</a:t>
            </a:r>
          </a:p>
          <a:p>
            <a:pPr lvl="2" algn="just">
              <a:lnSpc>
                <a:spcPct val="100000"/>
              </a:lnSpc>
            </a:pPr>
            <a:r>
              <a:rPr lang="en-US" altLang="zh-CN" dirty="0"/>
              <a:t>Simple query is for monitoring purpose</a:t>
            </a:r>
          </a:p>
          <a:p>
            <a:pPr lvl="2" algn="just">
              <a:lnSpc>
                <a:spcPct val="100000"/>
              </a:lnSpc>
            </a:pPr>
            <a:r>
              <a:rPr lang="en-US" altLang="zh-CN" dirty="0"/>
              <a:t>Aggregation query is for root cause analysis</a:t>
            </a:r>
          </a:p>
          <a:p>
            <a:pPr lvl="2" algn="just">
              <a:lnSpc>
                <a:spcPct val="100000"/>
              </a:lnSpc>
            </a:pPr>
            <a:r>
              <a:rPr lang="en-US" altLang="zh-CN" dirty="0"/>
              <a:t>The mix ratio is </a:t>
            </a:r>
            <a:r>
              <a:rPr lang="en-US" altLang="zh-CN" dirty="0" smtClean="0"/>
              <a:t>90:10, </a:t>
            </a:r>
            <a:r>
              <a:rPr lang="en-US" altLang="zh-CN" dirty="0"/>
              <a:t>think time between query is 50ms </a:t>
            </a:r>
            <a:endParaRPr lang="zh-CN" altLang="en-US" dirty="0"/>
          </a:p>
          <a:p>
            <a:pPr lvl="1" algn="just">
              <a:lnSpc>
                <a:spcPct val="100000"/>
              </a:lnSpc>
            </a:pPr>
            <a:r>
              <a:rPr lang="en-US" altLang="zh-CN" b="1" dirty="0"/>
              <a:t>Stress Test</a:t>
            </a:r>
            <a:r>
              <a:rPr lang="zh-CN" altLang="en-US" b="1" dirty="0"/>
              <a:t>：</a:t>
            </a:r>
            <a:r>
              <a:rPr lang="en-US" altLang="zh-CN" dirty="0"/>
              <a:t>includes two modes</a:t>
            </a:r>
            <a:endParaRPr lang="zh-CN" altLang="en-US" dirty="0"/>
          </a:p>
          <a:p>
            <a:pPr lvl="2" algn="just">
              <a:lnSpc>
                <a:spcPct val="100000"/>
              </a:lnSpc>
            </a:pPr>
            <a:r>
              <a:rPr lang="en-US" altLang="zh-CN" b="1" dirty="0"/>
              <a:t>Mode 1:</a:t>
            </a:r>
            <a:r>
              <a:rPr lang="en-US" altLang="zh-CN" dirty="0"/>
              <a:t> Stress test of data injecting capability when there is a query workload </a:t>
            </a:r>
            <a:r>
              <a:rPr lang="en-US" altLang="zh-CN" dirty="0" smtClean="0"/>
              <a:t>(points/sec</a:t>
            </a:r>
            <a:r>
              <a:rPr lang="en-US" altLang="zh-CN" dirty="0"/>
              <a:t>)</a:t>
            </a:r>
          </a:p>
          <a:p>
            <a:pPr lvl="2" algn="just">
              <a:lnSpc>
                <a:spcPct val="100000"/>
              </a:lnSpc>
            </a:pPr>
            <a:r>
              <a:rPr lang="en-US" altLang="zh-CN" b="1" dirty="0"/>
              <a:t>Mode 2: </a:t>
            </a:r>
            <a:r>
              <a:rPr lang="en-US" altLang="zh-CN" dirty="0"/>
              <a:t>Stress test of query handling capability when there is a data injecting stream (requests/sec, average response time(us))</a:t>
            </a:r>
            <a:endParaRPr lang="zh-CN" altLang="en-US" dirty="0"/>
          </a:p>
          <a:p>
            <a:pPr algn="just">
              <a:lnSpc>
                <a:spcPct val="100000"/>
              </a:lnSpc>
            </a:pPr>
            <a:endParaRPr lang="zh-CN" altLang="en-US" dirty="0"/>
          </a:p>
        </p:txBody>
      </p:sp>
      <p:sp>
        <p:nvSpPr>
          <p:cNvPr id="5" name="矩形 4">
            <a:extLst>
              <a:ext uri="{FF2B5EF4-FFF2-40B4-BE49-F238E27FC236}">
                <a16:creationId xmlns:a16="http://schemas.microsoft.com/office/drawing/2014/main" xmlns="" id="{4B8E751D-4794-4C90-92D7-440E749F6EE2}"/>
              </a:ext>
            </a:extLst>
          </p:cNvPr>
          <p:cNvSpPr/>
          <p:nvPr/>
        </p:nvSpPr>
        <p:spPr>
          <a:xfrm>
            <a:off x="301609" y="6439099"/>
            <a:ext cx="11834537" cy="369332"/>
          </a:xfrm>
          <a:prstGeom prst="rect">
            <a:avLst/>
          </a:prstGeom>
          <a:solidFill>
            <a:schemeClr val="accent6">
              <a:lumMod val="20000"/>
              <a:lumOff val="80000"/>
            </a:schemeClr>
          </a:solidFill>
          <a:ln>
            <a:solidFill>
              <a:schemeClr val="accent1"/>
            </a:solidFill>
          </a:ln>
        </p:spPr>
        <p:txBody>
          <a:bodyPr wrap="square">
            <a:spAutoFit/>
          </a:bodyPr>
          <a:lstStyle/>
          <a:p>
            <a:r>
              <a:rPr lang="zh-CN" altLang="en-US" dirty="0"/>
              <a:t>In future version of benchmark, we will add two tests, including updating of error data, and inserting of missing data</a:t>
            </a:r>
          </a:p>
        </p:txBody>
      </p:sp>
    </p:spTree>
    <p:extLst>
      <p:ext uri="{BB962C8B-B14F-4D97-AF65-F5344CB8AC3E}">
        <p14:creationId xmlns:p14="http://schemas.microsoft.com/office/powerpoint/2010/main" val="262108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240DE724-7829-42EC-B277-E134678B7BD4}"/>
              </a:ext>
            </a:extLst>
          </p:cNvPr>
          <p:cNvSpPr>
            <a:spLocks noGrp="1"/>
          </p:cNvSpPr>
          <p:nvPr>
            <p:ph idx="1"/>
          </p:nvPr>
        </p:nvSpPr>
        <p:spPr>
          <a:xfrm>
            <a:off x="838200" y="1536766"/>
            <a:ext cx="10515600" cy="4902333"/>
          </a:xfrm>
        </p:spPr>
        <p:txBody>
          <a:bodyPr>
            <a:normAutofit/>
          </a:bodyPr>
          <a:lstStyle/>
          <a:p>
            <a:pPr algn="just">
              <a:lnSpc>
                <a:spcPct val="100000"/>
              </a:lnSpc>
            </a:pPr>
            <a:r>
              <a:rPr lang="en-US" altLang="zh-CN" b="1" dirty="0">
                <a:latin typeface="微软雅黑" panose="020B0503020204020204" pitchFamily="34" charset="-122"/>
                <a:ea typeface="微软雅黑" panose="020B0503020204020204" pitchFamily="34" charset="-122"/>
              </a:rPr>
              <a:t>Testing procedure</a:t>
            </a:r>
          </a:p>
          <a:p>
            <a:pPr lvl="1" algn="just">
              <a:lnSpc>
                <a:spcPct val="100000"/>
              </a:lnSpc>
            </a:pPr>
            <a:r>
              <a:rPr lang="en-US" altLang="zh-CN" dirty="0">
                <a:latin typeface="微软雅黑" panose="020B0503020204020204" pitchFamily="34" charset="-122"/>
                <a:ea typeface="微软雅黑" panose="020B0503020204020204" pitchFamily="34" charset="-122"/>
              </a:rPr>
              <a:t>The whole testing include 5 stages as follows</a:t>
            </a:r>
            <a:endParaRPr lang="zh-CN" altLang="en-US" dirty="0">
              <a:latin typeface="微软雅黑" panose="020B0503020204020204" pitchFamily="34" charset="-122"/>
              <a:ea typeface="微软雅黑" panose="020B0503020204020204" pitchFamily="34" charset="-122"/>
            </a:endParaRPr>
          </a:p>
          <a:p>
            <a:pPr algn="just">
              <a:lnSpc>
                <a:spcPct val="100000"/>
              </a:lnSpc>
            </a:pPr>
            <a:endParaRPr lang="zh-CN" altLang="en-US" dirty="0">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xmlns="" id="{83AF9688-63FE-4BC7-806E-2A6F4C160E8E}"/>
              </a:ext>
            </a:extLst>
          </p:cNvPr>
          <p:cNvSpPr/>
          <p:nvPr/>
        </p:nvSpPr>
        <p:spPr>
          <a:xfrm>
            <a:off x="1505707" y="3479042"/>
            <a:ext cx="1164548" cy="123903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endParaRPr lang="en-US" altLang="zh-CN" sz="11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ctr">
              <a:spcAft>
                <a:spcPts val="0"/>
              </a:spcAft>
            </a:pPr>
            <a:r>
              <a:rPr lang="en-US" altLang="zh-CN" sz="14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Data generation</a:t>
            </a:r>
            <a:endParaRPr lang="zh-CN"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箭头: 右 4">
            <a:extLst>
              <a:ext uri="{FF2B5EF4-FFF2-40B4-BE49-F238E27FC236}">
                <a16:creationId xmlns:a16="http://schemas.microsoft.com/office/drawing/2014/main" xmlns="" id="{A706C1F1-21A3-49C5-BBCE-C0B4784A6F99}"/>
              </a:ext>
            </a:extLst>
          </p:cNvPr>
          <p:cNvSpPr/>
          <p:nvPr/>
        </p:nvSpPr>
        <p:spPr bwMode="auto">
          <a:xfrm>
            <a:off x="2862247" y="3630466"/>
            <a:ext cx="375964" cy="472656"/>
          </a:xfrm>
          <a:prstGeom prst="rightArrow">
            <a:avLst/>
          </a:prstGeom>
          <a:ln w="9525" algn="ctr">
            <a:solidFill>
              <a:schemeClr val="accent1"/>
            </a:solidFill>
            <a:miter lim="800000"/>
            <a:headEnd/>
            <a:tailEnd/>
          </a:ln>
        </p:spPr>
        <p:style>
          <a:lnRef idx="0">
            <a:scrgbClr r="0" g="0" b="0"/>
          </a:lnRef>
          <a:fillRef idx="1002">
            <a:schemeClr val="lt2"/>
          </a:fillRef>
          <a:effectRef idx="0">
            <a:scrgbClr r="0" g="0" b="0"/>
          </a:effectRef>
          <a:fontRef idx="major"/>
        </p:style>
        <p:txBody>
          <a:bodyPr lIns="0" tIns="0" rIns="0" bIns="0" rtlCol="0" anchor="ctr"/>
          <a:lstStyle/>
          <a:p>
            <a:pPr algn="ctr">
              <a:spcBef>
                <a:spcPts val="600"/>
              </a:spcBef>
              <a:spcAft>
                <a:spcPts val="600"/>
              </a:spcAft>
            </a:pP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xmlns="" id="{10B4C903-0912-441F-AD86-04069724F524}"/>
              </a:ext>
            </a:extLst>
          </p:cNvPr>
          <p:cNvSpPr/>
          <p:nvPr/>
        </p:nvSpPr>
        <p:spPr>
          <a:xfrm>
            <a:off x="3366352" y="3479042"/>
            <a:ext cx="1164548" cy="123903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endParaRPr lang="en-US" altLang="zh-CN" sz="11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ctr">
              <a:spcAft>
                <a:spcPts val="0"/>
              </a:spcAft>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Loading testing</a:t>
            </a:r>
            <a:endParaRPr 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箭头: 右 6">
            <a:extLst>
              <a:ext uri="{FF2B5EF4-FFF2-40B4-BE49-F238E27FC236}">
                <a16:creationId xmlns:a16="http://schemas.microsoft.com/office/drawing/2014/main" xmlns="" id="{E700D7F9-A34D-46D8-943A-B484053CB3B5}"/>
              </a:ext>
            </a:extLst>
          </p:cNvPr>
          <p:cNvSpPr/>
          <p:nvPr/>
        </p:nvSpPr>
        <p:spPr bwMode="auto">
          <a:xfrm>
            <a:off x="4641005" y="3630466"/>
            <a:ext cx="375964" cy="472656"/>
          </a:xfrm>
          <a:prstGeom prst="rightArrow">
            <a:avLst/>
          </a:prstGeom>
          <a:ln w="9525" algn="ctr">
            <a:solidFill>
              <a:schemeClr val="accent1"/>
            </a:solidFill>
            <a:miter lim="800000"/>
            <a:headEnd/>
            <a:tailEnd/>
          </a:ln>
        </p:spPr>
        <p:style>
          <a:lnRef idx="0">
            <a:scrgbClr r="0" g="0" b="0"/>
          </a:lnRef>
          <a:fillRef idx="1002">
            <a:schemeClr val="lt2"/>
          </a:fillRef>
          <a:effectRef idx="0">
            <a:scrgbClr r="0" g="0" b="0"/>
          </a:effectRef>
          <a:fontRef idx="major"/>
        </p:style>
        <p:txBody>
          <a:bodyPr lIns="0" tIns="0" rIns="0" bIns="0" rtlCol="0" anchor="ctr"/>
          <a:lstStyle/>
          <a:p>
            <a:pPr algn="ctr">
              <a:spcBef>
                <a:spcPts val="600"/>
              </a:spcBef>
              <a:spcAft>
                <a:spcPts val="600"/>
              </a:spcAft>
            </a:pP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xmlns="" id="{62D54130-E3B4-4556-BD67-35B0BD47AF71}"/>
              </a:ext>
            </a:extLst>
          </p:cNvPr>
          <p:cNvSpPr/>
          <p:nvPr/>
        </p:nvSpPr>
        <p:spPr>
          <a:xfrm>
            <a:off x="5145110" y="3479042"/>
            <a:ext cx="1164548" cy="123903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endParaRPr lang="en-US" altLang="zh-CN" sz="11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ctr">
              <a:spcAft>
                <a:spcPts val="0"/>
              </a:spcAft>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Append Testing</a:t>
            </a:r>
            <a:endParaRPr 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箭头: 右 8">
            <a:extLst>
              <a:ext uri="{FF2B5EF4-FFF2-40B4-BE49-F238E27FC236}">
                <a16:creationId xmlns:a16="http://schemas.microsoft.com/office/drawing/2014/main" xmlns="" id="{955424D6-BAF3-4595-BDB5-51AA80428EEC}"/>
              </a:ext>
            </a:extLst>
          </p:cNvPr>
          <p:cNvSpPr/>
          <p:nvPr/>
        </p:nvSpPr>
        <p:spPr bwMode="auto">
          <a:xfrm>
            <a:off x="6450746" y="3630466"/>
            <a:ext cx="375964" cy="472656"/>
          </a:xfrm>
          <a:prstGeom prst="rightArrow">
            <a:avLst/>
          </a:prstGeom>
          <a:ln w="9525" algn="ctr">
            <a:solidFill>
              <a:schemeClr val="accent1"/>
            </a:solidFill>
            <a:miter lim="800000"/>
            <a:headEnd/>
            <a:tailEnd/>
          </a:ln>
        </p:spPr>
        <p:style>
          <a:lnRef idx="0">
            <a:scrgbClr r="0" g="0" b="0"/>
          </a:lnRef>
          <a:fillRef idx="1002">
            <a:schemeClr val="lt2"/>
          </a:fillRef>
          <a:effectRef idx="0">
            <a:scrgbClr r="0" g="0" b="0"/>
          </a:effectRef>
          <a:fontRef idx="major"/>
        </p:style>
        <p:txBody>
          <a:bodyPr lIns="0" tIns="0" rIns="0" bIns="0" rtlCol="0" anchor="ctr"/>
          <a:lstStyle/>
          <a:p>
            <a:pPr algn="ctr">
              <a:spcBef>
                <a:spcPts val="600"/>
              </a:spcBef>
              <a:spcAft>
                <a:spcPts val="600"/>
              </a:spcAft>
            </a:pP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xmlns="" id="{85F187A1-4744-4A94-892D-5473BDAB81A2}"/>
              </a:ext>
            </a:extLst>
          </p:cNvPr>
          <p:cNvSpPr/>
          <p:nvPr/>
        </p:nvSpPr>
        <p:spPr>
          <a:xfrm>
            <a:off x="6954851" y="3479042"/>
            <a:ext cx="1164548" cy="123903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endParaRPr lang="en-US" altLang="zh-CN" sz="11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ctr">
              <a:spcAft>
                <a:spcPts val="0"/>
              </a:spcAft>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Querying testing</a:t>
            </a:r>
            <a:endParaRPr 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箭头: 右 10">
            <a:extLst>
              <a:ext uri="{FF2B5EF4-FFF2-40B4-BE49-F238E27FC236}">
                <a16:creationId xmlns:a16="http://schemas.microsoft.com/office/drawing/2014/main" xmlns="" id="{736E9DC9-17F0-43D4-AF8D-B3E24C9D5479}"/>
              </a:ext>
            </a:extLst>
          </p:cNvPr>
          <p:cNvSpPr/>
          <p:nvPr/>
        </p:nvSpPr>
        <p:spPr bwMode="auto">
          <a:xfrm>
            <a:off x="8260487" y="3580424"/>
            <a:ext cx="375964" cy="472656"/>
          </a:xfrm>
          <a:prstGeom prst="rightArrow">
            <a:avLst/>
          </a:prstGeom>
          <a:ln w="9525" algn="ctr">
            <a:solidFill>
              <a:schemeClr val="accent1"/>
            </a:solidFill>
            <a:miter lim="800000"/>
            <a:headEnd/>
            <a:tailEnd/>
          </a:ln>
        </p:spPr>
        <p:style>
          <a:lnRef idx="0">
            <a:scrgbClr r="0" g="0" b="0"/>
          </a:lnRef>
          <a:fillRef idx="1002">
            <a:schemeClr val="lt2"/>
          </a:fillRef>
          <a:effectRef idx="0">
            <a:scrgbClr r="0" g="0" b="0"/>
          </a:effectRef>
          <a:fontRef idx="major"/>
        </p:style>
        <p:txBody>
          <a:bodyPr lIns="0" tIns="0" rIns="0" bIns="0" rtlCol="0" anchor="ctr"/>
          <a:lstStyle/>
          <a:p>
            <a:pPr algn="ctr">
              <a:spcBef>
                <a:spcPts val="600"/>
              </a:spcBef>
              <a:spcAft>
                <a:spcPts val="600"/>
              </a:spcAft>
            </a:pP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xmlns="" id="{69621CC3-E26F-497B-BDA0-5F8506C770D5}"/>
              </a:ext>
            </a:extLst>
          </p:cNvPr>
          <p:cNvSpPr/>
          <p:nvPr/>
        </p:nvSpPr>
        <p:spPr>
          <a:xfrm>
            <a:off x="8764592" y="3429000"/>
            <a:ext cx="1164548" cy="123903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endParaRPr lang="en-US" altLang="zh-CN" sz="11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ctr">
              <a:spcAft>
                <a:spcPts val="0"/>
              </a:spcAft>
            </a:pPr>
            <a:r>
              <a:rPr lang="en-US" alt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Stress Testing</a:t>
            </a:r>
            <a:endParaRPr lang="zh-CN"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标题 1">
            <a:extLst>
              <a:ext uri="{FF2B5EF4-FFF2-40B4-BE49-F238E27FC236}">
                <a16:creationId xmlns:a16="http://schemas.microsoft.com/office/drawing/2014/main" xmlns="" id="{3BA0FDCD-194E-4549-B701-FA218EF4D0C0}"/>
              </a:ext>
            </a:extLst>
          </p:cNvPr>
          <p:cNvSpPr>
            <a:spLocks noGrp="1"/>
          </p:cNvSpPr>
          <p:nvPr>
            <p:ph type="title"/>
          </p:nvPr>
        </p:nvSpPr>
        <p:spPr>
          <a:xfrm>
            <a:off x="838200" y="365125"/>
            <a:ext cx="10515600" cy="836521"/>
          </a:xfrm>
        </p:spPr>
        <p:txBody>
          <a:bodyPr>
            <a:noAutofit/>
          </a:bodyPr>
          <a:lstStyle/>
          <a:p>
            <a:r>
              <a:rPr lang="en-US" altLang="zh-CN" sz="3200" dirty="0"/>
              <a:t>TS-Benchmark: a benchmark for time series databases</a:t>
            </a:r>
            <a:endParaRPr lang="zh-CN" altLang="en-US" sz="3200" dirty="0"/>
          </a:p>
        </p:txBody>
      </p:sp>
    </p:spTree>
    <p:extLst>
      <p:ext uri="{BB962C8B-B14F-4D97-AF65-F5344CB8AC3E}">
        <p14:creationId xmlns:p14="http://schemas.microsoft.com/office/powerpoint/2010/main" val="3170595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7A169-38C1-40C8-AC19-EC0F6AB9F416}"/>
              </a:ext>
            </a:extLst>
          </p:cNvPr>
          <p:cNvSpPr>
            <a:spLocks noGrp="1"/>
          </p:cNvSpPr>
          <p:nvPr>
            <p:ph type="title"/>
          </p:nvPr>
        </p:nvSpPr>
        <p:spPr>
          <a:xfrm>
            <a:off x="838200" y="365125"/>
            <a:ext cx="10515600" cy="836521"/>
          </a:xfrm>
        </p:spPr>
        <p:txBody>
          <a:bodyPr>
            <a:noAutofit/>
          </a:bodyPr>
          <a:lstStyle/>
          <a:p>
            <a:r>
              <a:rPr lang="en-US" altLang="zh-CN" sz="3200" dirty="0"/>
              <a:t>TS-Benchmark: a benchmark for time series databases</a:t>
            </a:r>
            <a:endParaRPr lang="zh-CN" altLang="en-US" sz="3200" dirty="0"/>
          </a:p>
        </p:txBody>
      </p:sp>
      <p:sp>
        <p:nvSpPr>
          <p:cNvPr id="3" name="内容占位符 2">
            <a:extLst>
              <a:ext uri="{FF2B5EF4-FFF2-40B4-BE49-F238E27FC236}">
                <a16:creationId xmlns:a16="http://schemas.microsoft.com/office/drawing/2014/main" xmlns="" id="{240DE724-7829-42EC-B277-E134678B7BD4}"/>
              </a:ext>
            </a:extLst>
          </p:cNvPr>
          <p:cNvSpPr>
            <a:spLocks noGrp="1"/>
          </p:cNvSpPr>
          <p:nvPr>
            <p:ph idx="1"/>
          </p:nvPr>
        </p:nvSpPr>
        <p:spPr>
          <a:xfrm>
            <a:off x="838200" y="1321332"/>
            <a:ext cx="10515600" cy="5117767"/>
          </a:xfrm>
        </p:spPr>
        <p:txBody>
          <a:bodyPr>
            <a:normAutofit fontScale="92500" lnSpcReduction="20000"/>
          </a:bodyPr>
          <a:lstStyle/>
          <a:p>
            <a:pPr algn="just">
              <a:lnSpc>
                <a:spcPct val="100000"/>
              </a:lnSpc>
            </a:pPr>
            <a:r>
              <a:rPr lang="en-US" altLang="zh-CN" b="1" dirty="0"/>
              <a:t>Target database systems </a:t>
            </a:r>
            <a:r>
              <a:rPr lang="en-US" altLang="zh-CN" dirty="0"/>
              <a:t>to be tested</a:t>
            </a:r>
            <a:endParaRPr lang="en-US" altLang="zh-CN" b="1" dirty="0"/>
          </a:p>
          <a:p>
            <a:pPr lvl="1" algn="just">
              <a:lnSpc>
                <a:spcPct val="100000"/>
              </a:lnSpc>
            </a:pPr>
            <a:r>
              <a:rPr lang="en-US" altLang="zh-CN" b="1" dirty="0"/>
              <a:t>InfluxDB</a:t>
            </a:r>
          </a:p>
          <a:p>
            <a:pPr lvl="2" algn="just">
              <a:lnSpc>
                <a:spcPct val="100000"/>
              </a:lnSpc>
            </a:pPr>
            <a:r>
              <a:rPr lang="en-US" altLang="zh-CN" dirty="0"/>
              <a:t>InfluxDB is a scalable time series database  for recording metrics, events, and performing analytics. It use the TSM (Time-Structured Merge Tree) data structure for data storage and enjoy a very high data appending speed.</a:t>
            </a:r>
          </a:p>
          <a:p>
            <a:pPr lvl="1" algn="just">
              <a:lnSpc>
                <a:spcPct val="100000"/>
              </a:lnSpc>
            </a:pPr>
            <a:r>
              <a:rPr lang="en-US" altLang="zh-CN" b="1" dirty="0"/>
              <a:t>IotDB</a:t>
            </a:r>
          </a:p>
          <a:p>
            <a:pPr lvl="2" algn="just">
              <a:lnSpc>
                <a:spcPct val="100000"/>
              </a:lnSpc>
            </a:pPr>
            <a:r>
              <a:rPr lang="en-US" altLang="zh-CN" dirty="0"/>
              <a:t>Developed by Tsinghua University of China. Built upon </a:t>
            </a:r>
            <a:r>
              <a:rPr lang="en-US" altLang="zh-CN" dirty="0" err="1"/>
              <a:t>TsFile</a:t>
            </a:r>
            <a:r>
              <a:rPr lang="en-US" altLang="zh-CN" dirty="0"/>
              <a:t>, which is a columnar file format supporting highly data compression, fast data fetch, and data updating. </a:t>
            </a:r>
          </a:p>
          <a:p>
            <a:pPr lvl="1" algn="just">
              <a:lnSpc>
                <a:spcPct val="100000"/>
              </a:lnSpc>
            </a:pPr>
            <a:r>
              <a:rPr lang="en-US" altLang="zh-CN" b="1" dirty="0"/>
              <a:t>TimescaleDB</a:t>
            </a:r>
          </a:p>
          <a:p>
            <a:pPr lvl="2" algn="just">
              <a:lnSpc>
                <a:spcPct val="100000"/>
              </a:lnSpc>
            </a:pPr>
            <a:r>
              <a:rPr lang="en-US" altLang="zh-CN" dirty="0"/>
              <a:t>A time series database built upon PostgreSQL, which is a mature relational database system.</a:t>
            </a:r>
            <a:r>
              <a:rPr lang="zh-CN" altLang="en-US" dirty="0"/>
              <a:t> </a:t>
            </a:r>
            <a:r>
              <a:rPr lang="en-US" altLang="zh-CN" dirty="0"/>
              <a:t>TimescaleDB</a:t>
            </a:r>
            <a:r>
              <a:rPr lang="zh-CN" altLang="en-US" dirty="0"/>
              <a:t> </a:t>
            </a:r>
            <a:r>
              <a:rPr lang="en-US" altLang="zh-CN" dirty="0"/>
              <a:t>has a complete SQL support.</a:t>
            </a:r>
          </a:p>
          <a:p>
            <a:pPr lvl="1" algn="just">
              <a:lnSpc>
                <a:spcPct val="100000"/>
              </a:lnSpc>
            </a:pPr>
            <a:r>
              <a:rPr lang="en-US" altLang="zh-CN" b="1" dirty="0"/>
              <a:t>Druid</a:t>
            </a:r>
          </a:p>
          <a:p>
            <a:pPr lvl="2" algn="just">
              <a:lnSpc>
                <a:spcPct val="100000"/>
              </a:lnSpc>
            </a:pPr>
            <a:r>
              <a:rPr lang="en-US" altLang="zh-CN" dirty="0"/>
              <a:t>an open-source column-oriented data store, designed for online analytical processing (OLAP) queries on event data.</a:t>
            </a:r>
          </a:p>
          <a:p>
            <a:pPr lvl="1" algn="just">
              <a:lnSpc>
                <a:spcPct val="100000"/>
              </a:lnSpc>
            </a:pPr>
            <a:r>
              <a:rPr lang="en-US" altLang="zh-CN" b="1" dirty="0"/>
              <a:t>OpenTSDB</a:t>
            </a:r>
          </a:p>
          <a:p>
            <a:pPr lvl="2" algn="just">
              <a:lnSpc>
                <a:spcPct val="100000"/>
              </a:lnSpc>
            </a:pPr>
            <a:r>
              <a:rPr lang="en-US" altLang="zh-CN" dirty="0"/>
              <a:t>A time series database built upon HBase, which is a scalable distributed NoSQL database running on Hadoop</a:t>
            </a:r>
            <a:endParaRPr lang="zh-CN" altLang="en-US" dirty="0"/>
          </a:p>
          <a:p>
            <a:pPr lvl="1" algn="just">
              <a:lnSpc>
                <a:spcPct val="100000"/>
              </a:lnSpc>
            </a:pPr>
            <a:endParaRPr lang="zh-CN" altLang="en-US" dirty="0"/>
          </a:p>
        </p:txBody>
      </p:sp>
    </p:spTree>
    <p:extLst>
      <p:ext uri="{BB962C8B-B14F-4D97-AF65-F5344CB8AC3E}">
        <p14:creationId xmlns:p14="http://schemas.microsoft.com/office/powerpoint/2010/main" val="28993422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2392</Words>
  <Application>Microsoft Macintosh PowerPoint</Application>
  <PresentationFormat>宽屏</PresentationFormat>
  <Paragraphs>669</Paragraphs>
  <Slides>21</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21</vt:i4>
      </vt:variant>
    </vt:vector>
  </HeadingPairs>
  <TitlesOfParts>
    <vt:vector size="31" baseType="lpstr">
      <vt:lpstr>Calibri</vt:lpstr>
      <vt:lpstr>Corbel</vt:lpstr>
      <vt:lpstr>STFangsong</vt:lpstr>
      <vt:lpstr>Times New Roman</vt:lpstr>
      <vt:lpstr>Wingdings</vt:lpstr>
      <vt:lpstr>等线</vt:lpstr>
      <vt:lpstr>等线 Light</vt:lpstr>
      <vt:lpstr>微软雅黑</vt:lpstr>
      <vt:lpstr>Arial</vt:lpstr>
      <vt:lpstr>Office 主题​​</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TS-Benchmark: a benchmark for time series databases</vt:lpstr>
      <vt:lpstr>Thanks for your attention! chenyueguo@ruc.edu.cn Q&amp;A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TS-Benchmark: a benchmark for time series databases</dc:title>
  <dc:creator>Administrator</dc:creator>
  <cp:lastModifiedBy>1026</cp:lastModifiedBy>
  <cp:revision>34</cp:revision>
  <dcterms:created xsi:type="dcterms:W3CDTF">2018-12-05T07:04:36Z</dcterms:created>
  <dcterms:modified xsi:type="dcterms:W3CDTF">2018-12-09T02:54:25Z</dcterms:modified>
</cp:coreProperties>
</file>